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35"/>
  </p:notesMasterIdLst>
  <p:handoutMasterIdLst>
    <p:handoutMasterId r:id="rId36"/>
  </p:handoutMasterIdLst>
  <p:sldIdLst>
    <p:sldId id="292" r:id="rId5"/>
    <p:sldId id="277" r:id="rId6"/>
    <p:sldId id="278" r:id="rId7"/>
    <p:sldId id="280" r:id="rId8"/>
    <p:sldId id="308" r:id="rId9"/>
    <p:sldId id="282" r:id="rId10"/>
    <p:sldId id="336" r:id="rId11"/>
    <p:sldId id="310" r:id="rId12"/>
    <p:sldId id="312" r:id="rId13"/>
    <p:sldId id="286" r:id="rId14"/>
    <p:sldId id="314" r:id="rId15"/>
    <p:sldId id="337" r:id="rId16"/>
    <p:sldId id="288" r:id="rId17"/>
    <p:sldId id="316" r:id="rId18"/>
    <p:sldId id="318" r:id="rId19"/>
    <p:sldId id="320" r:id="rId20"/>
    <p:sldId id="324" r:id="rId21"/>
    <p:sldId id="325" r:id="rId22"/>
    <p:sldId id="296" r:id="rId23"/>
    <p:sldId id="281" r:id="rId24"/>
    <p:sldId id="331" r:id="rId25"/>
    <p:sldId id="328" r:id="rId26"/>
    <p:sldId id="333" r:id="rId27"/>
    <p:sldId id="335" r:id="rId28"/>
    <p:sldId id="301" r:id="rId29"/>
    <p:sldId id="302" r:id="rId30"/>
    <p:sldId id="304" r:id="rId31"/>
    <p:sldId id="305" r:id="rId32"/>
    <p:sldId id="306" r:id="rId33"/>
    <p:sldId id="327" r:id="rId34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D8F"/>
    <a:srgbClr val="374D81"/>
    <a:srgbClr val="9CCEC7"/>
    <a:srgbClr val="76CAF3"/>
    <a:srgbClr val="E98B0D"/>
    <a:srgbClr val="1AE1F6"/>
    <a:srgbClr val="738AC3"/>
    <a:srgbClr val="B5C1DF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68" autoAdjust="0"/>
    <p:restoredTop sz="94639" autoAdjust="0"/>
  </p:normalViewPr>
  <p:slideViewPr>
    <p:cSldViewPr snapToGrid="0">
      <p:cViewPr varScale="1">
        <p:scale>
          <a:sx n="127" d="100"/>
          <a:sy n="127" d="100"/>
        </p:scale>
        <p:origin x="10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44924" y="4883073"/>
            <a:ext cx="4526280" cy="1279652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it-IT" sz="2800" dirty="0">
                <a:solidFill>
                  <a:srgbClr val="043D8F"/>
                </a:solidFill>
              </a:rPr>
              <a:t>Mario </a:t>
            </a:r>
            <a:r>
              <a:rPr lang="it-IT" sz="2800" dirty="0" err="1">
                <a:solidFill>
                  <a:srgbClr val="043D8F"/>
                </a:solidFill>
              </a:rPr>
              <a:t>musella</a:t>
            </a:r>
            <a:r>
              <a:rPr lang="it-IT" sz="2800" dirty="0">
                <a:solidFill>
                  <a:srgbClr val="043D8F"/>
                </a:solidFill>
              </a:rPr>
              <a:t> m.d.</a:t>
            </a:r>
          </a:p>
          <a:p>
            <a:pPr algn="ctr"/>
            <a:r>
              <a:rPr lang="it-IT" sz="2800" dirty="0">
                <a:solidFill>
                  <a:srgbClr val="043D8F"/>
                </a:solidFill>
              </a:rPr>
              <a:t>Advanced </a:t>
            </a:r>
            <a:r>
              <a:rPr lang="it-IT" sz="2800" dirty="0" err="1">
                <a:solidFill>
                  <a:srgbClr val="043D8F"/>
                </a:solidFill>
              </a:rPr>
              <a:t>Biomedical</a:t>
            </a:r>
            <a:r>
              <a:rPr lang="it-IT" sz="2800" dirty="0">
                <a:solidFill>
                  <a:srgbClr val="043D8F"/>
                </a:solidFill>
              </a:rPr>
              <a:t> Sciences Department</a:t>
            </a:r>
          </a:p>
          <a:p>
            <a:pPr algn="ctr"/>
            <a:r>
              <a:rPr lang="it-IT" sz="2800" dirty="0">
                <a:solidFill>
                  <a:srgbClr val="043D8F"/>
                </a:solidFill>
              </a:rPr>
              <a:t>Naples Federico ii </a:t>
            </a:r>
            <a:r>
              <a:rPr lang="it-IT" sz="2800" dirty="0" err="1">
                <a:solidFill>
                  <a:srgbClr val="043D8F"/>
                </a:solidFill>
              </a:rPr>
              <a:t>university</a:t>
            </a:r>
            <a:endParaRPr lang="it-IT" sz="2800" dirty="0">
              <a:solidFill>
                <a:srgbClr val="043D8F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3ADC83-C602-FD07-D1DC-834212EC7AAA}"/>
              </a:ext>
            </a:extLst>
          </p:cNvPr>
          <p:cNvSpPr txBox="1"/>
          <p:nvPr/>
        </p:nvSpPr>
        <p:spPr>
          <a:xfrm>
            <a:off x="6096000" y="1461512"/>
            <a:ext cx="4624128" cy="1477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dirty="0">
                <a:solidFill>
                  <a:srgbClr val="0096A0"/>
                </a:solidFill>
                <a:latin typeface="Aptos"/>
              </a:rPr>
              <a:t>DOUBLE TROUBLE</a:t>
            </a:r>
            <a:r>
              <a:rPr lang="it-IT" sz="3000" b="1" dirty="0">
                <a:solidFill>
                  <a:srgbClr val="0096A0"/>
                </a:solidFill>
                <a:latin typeface="Aptos"/>
              </a:rPr>
              <a:t>/TWO IS MEJ CHE ONE IN THE LONG TERM?</a:t>
            </a:r>
            <a:endParaRPr sz="3000" b="1" dirty="0">
              <a:solidFill>
                <a:srgbClr val="0096A0"/>
              </a:solidFill>
              <a:latin typeface="Aptos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C24018FA-6FCC-1A38-5D7D-E641DFC65FB0}"/>
              </a:ext>
            </a:extLst>
          </p:cNvPr>
          <p:cNvSpPr txBox="1"/>
          <p:nvPr/>
        </p:nvSpPr>
        <p:spPr>
          <a:xfrm>
            <a:off x="6096000" y="2846507"/>
            <a:ext cx="4881024" cy="16619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it-IT" sz="3400" b="1" dirty="0" err="1">
                <a:solidFill>
                  <a:srgbClr val="232B34"/>
                </a:solidFill>
                <a:latin typeface="Aptos"/>
              </a:rPr>
              <a:t>Outcome</a:t>
            </a:r>
            <a:r>
              <a:rPr lang="it-IT" sz="3400" b="1" dirty="0">
                <a:solidFill>
                  <a:srgbClr val="232B34"/>
                </a:solidFill>
                <a:latin typeface="Aptos"/>
              </a:rPr>
              <a:t> negli interventi a doppia o singola anastomosi </a:t>
            </a:r>
            <a:endParaRPr sz="3400" b="1" dirty="0">
              <a:solidFill>
                <a:srgbClr val="232B34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61426" y="1408339"/>
            <a:ext cx="978408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dirty="0">
                <a:solidFill>
                  <a:srgbClr val="232B34"/>
                </a:solidFill>
                <a:latin typeface="Aptos"/>
              </a:rPr>
              <a:t>Disclosure</a:t>
            </a:r>
          </a:p>
        </p:txBody>
      </p:sp>
      <p:pic>
        <p:nvPicPr>
          <p:cNvPr id="12" name="table">
            <a:extLst>
              <a:ext uri="{FF2B5EF4-FFF2-40B4-BE49-F238E27FC236}">
                <a16:creationId xmlns:a16="http://schemas.microsoft.com/office/drawing/2014/main" id="{B470B632-4A06-30F9-08AC-96125BEAD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146493" y="2001397"/>
            <a:ext cx="9899013" cy="2855206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3949495-B973-198A-632A-80C30C745E8D}"/>
              </a:ext>
            </a:extLst>
          </p:cNvPr>
          <p:cNvSpPr txBox="1"/>
          <p:nvPr/>
        </p:nvSpPr>
        <p:spPr>
          <a:xfrm>
            <a:off x="2114083" y="2736057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J&amp;J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267CE46-17A2-BF6C-A21D-F95B31263AF5}"/>
              </a:ext>
            </a:extLst>
          </p:cNvPr>
          <p:cNvSpPr txBox="1"/>
          <p:nvPr/>
        </p:nvSpPr>
        <p:spPr>
          <a:xfrm>
            <a:off x="1766291" y="3159553"/>
            <a:ext cx="1195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Medtronic</a:t>
            </a:r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BD0DB25-8079-7BA2-18F4-A89D9AC76BBA}"/>
              </a:ext>
            </a:extLst>
          </p:cNvPr>
          <p:cNvSpPr txBox="1"/>
          <p:nvPr/>
        </p:nvSpPr>
        <p:spPr>
          <a:xfrm>
            <a:off x="2056453" y="3591602"/>
            <a:ext cx="597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Lilly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2FB552C-1F46-D507-52BB-2253C8EEF426}"/>
              </a:ext>
            </a:extLst>
          </p:cNvPr>
          <p:cNvSpPr txBox="1"/>
          <p:nvPr/>
        </p:nvSpPr>
        <p:spPr>
          <a:xfrm>
            <a:off x="4626911" y="2736057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X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9C889F3-80CF-6626-6067-05174A30C364}"/>
              </a:ext>
            </a:extLst>
          </p:cNvPr>
          <p:cNvSpPr txBox="1"/>
          <p:nvPr/>
        </p:nvSpPr>
        <p:spPr>
          <a:xfrm>
            <a:off x="4626911" y="3159553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X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01878E7-CE1E-C8E6-19C9-91FF0E4A6F0C}"/>
              </a:ext>
            </a:extLst>
          </p:cNvPr>
          <p:cNvSpPr txBox="1"/>
          <p:nvPr/>
        </p:nvSpPr>
        <p:spPr>
          <a:xfrm>
            <a:off x="4626911" y="3583049"/>
            <a:ext cx="499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0096A0"/>
                </a:solidFill>
                <a:latin typeface="Aptos"/>
              </a:rPr>
              <a:t>THE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dirty="0">
                <a:solidFill>
                  <a:srgbClr val="232B34"/>
                </a:solidFill>
                <a:latin typeface="Aptos"/>
              </a:rPr>
              <a:t>Does one anastomosis really mean less trouble?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36548" y="1371600"/>
            <a:ext cx="3063240" cy="1941713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82852" y="1499616"/>
            <a:ext cx="27706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96A0"/>
                </a:solidFill>
                <a:latin typeface="Aptos"/>
              </a:rPr>
              <a:t>TWO ANASTOMOSES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2852" y="1901952"/>
            <a:ext cx="2770632" cy="12464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232B34"/>
                </a:solidFill>
                <a:latin typeface="Aptos"/>
              </a:rPr>
              <a:t>RYGB / BPD-DS</a:t>
            </a:r>
            <a:r>
              <a:rPr lang="it-IT" sz="1500" b="0" dirty="0">
                <a:solidFill>
                  <a:srgbClr val="232B34"/>
                </a:solidFill>
                <a:latin typeface="Aptos"/>
              </a:rPr>
              <a:t> / TB</a:t>
            </a:r>
            <a:r>
              <a:rPr sz="1500" b="0" dirty="0">
                <a:solidFill>
                  <a:srgbClr val="232B34"/>
                </a:solidFill>
                <a:latin typeface="Aptos"/>
              </a:rPr>
              <a:t>
More reconstruction
More mature evidence
Different late-risk profile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64380" y="1371600"/>
            <a:ext cx="3063240" cy="1941713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10684" y="1499616"/>
            <a:ext cx="27706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07E36"/>
                </a:solidFill>
                <a:latin typeface="Aptos"/>
              </a:rPr>
              <a:t>ONE ANASTOMOSIS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10684" y="1901952"/>
            <a:ext cx="2770632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232B34"/>
                </a:solidFill>
                <a:latin typeface="Aptos"/>
              </a:rPr>
              <a:t>OAGB / SADI-S / SASI
Less reconstruction
Potentially shorter operation
Physiology still matters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92212" y="1371600"/>
            <a:ext cx="3063240" cy="1941713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38516" y="1499616"/>
            <a:ext cx="27706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0096A0"/>
                </a:solidFill>
                <a:latin typeface="Aptos"/>
              </a:rPr>
              <a:t>THE REAL ENDPOINT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38516" y="1761049"/>
            <a:ext cx="2770632" cy="15696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232B34"/>
                </a:solidFill>
                <a:latin typeface="Aptos"/>
              </a:rPr>
              <a:t>Not “how many anastomoses?”
How much durable benefit do we buy per unit of long-term risk?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AF12276E-BC81-37CC-B97C-3BD999458805}"/>
              </a:ext>
            </a:extLst>
          </p:cNvPr>
          <p:cNvSpPr txBox="1"/>
          <p:nvPr/>
        </p:nvSpPr>
        <p:spPr>
          <a:xfrm>
            <a:off x="500689" y="3968496"/>
            <a:ext cx="9784080" cy="37576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sz="2300" b="1" dirty="0">
                <a:solidFill>
                  <a:srgbClr val="232B34"/>
                </a:solidFill>
                <a:latin typeface="Aptos"/>
              </a:rPr>
              <a:t>RYGB vs OAGB </a:t>
            </a:r>
            <a:endParaRPr lang="it-IT" sz="2300" b="1" dirty="0">
              <a:solidFill>
                <a:srgbClr val="232B34"/>
              </a:solidFill>
              <a:latin typeface="Aptos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it-IT" sz="2300" b="1" dirty="0">
                <a:solidFill>
                  <a:srgbClr val="232B34"/>
                </a:solidFill>
                <a:latin typeface="Aptos"/>
              </a:rPr>
              <a:t>BPD/DS vs SADI-S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it-IT" sz="2300" b="1" dirty="0">
                <a:solidFill>
                  <a:srgbClr val="232B34"/>
                </a:solidFill>
                <a:latin typeface="Aptos"/>
              </a:rPr>
              <a:t>Transit </a:t>
            </a:r>
            <a:r>
              <a:rPr lang="it-IT" sz="2300" b="1" dirty="0" err="1">
                <a:solidFill>
                  <a:srgbClr val="232B34"/>
                </a:solidFill>
                <a:latin typeface="Aptos"/>
              </a:rPr>
              <a:t>Bipartition</a:t>
            </a:r>
            <a:r>
              <a:rPr lang="it-IT" sz="2300" b="1" dirty="0">
                <a:solidFill>
                  <a:srgbClr val="232B34"/>
                </a:solidFill>
                <a:latin typeface="Aptos"/>
              </a:rPr>
              <a:t> vs SASI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it-IT" sz="2300" b="1" dirty="0" err="1">
                <a:solidFill>
                  <a:srgbClr val="232B34"/>
                </a:solidFill>
                <a:latin typeface="Aptos"/>
              </a:rPr>
              <a:t>Decision</a:t>
            </a:r>
            <a:r>
              <a:rPr lang="it-IT" sz="2300" b="1" dirty="0">
                <a:solidFill>
                  <a:srgbClr val="232B34"/>
                </a:solidFill>
                <a:latin typeface="Aptos"/>
              </a:rPr>
              <a:t> </a:t>
            </a:r>
            <a:r>
              <a:rPr lang="it-IT" sz="2300" b="1" dirty="0" err="1">
                <a:solidFill>
                  <a:srgbClr val="232B34"/>
                </a:solidFill>
                <a:latin typeface="Aptos"/>
              </a:rPr>
              <a:t>Algorithm</a:t>
            </a:r>
            <a:endParaRPr lang="it-IT" sz="2300" b="1" dirty="0">
              <a:solidFill>
                <a:srgbClr val="232B34"/>
              </a:solidFill>
              <a:latin typeface="Aptos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it-IT" sz="2300" b="1" dirty="0">
                <a:solidFill>
                  <a:srgbClr val="232B34"/>
                </a:solidFill>
                <a:latin typeface="Aptos"/>
              </a:rPr>
              <a:t>The </a:t>
            </a:r>
            <a:r>
              <a:rPr lang="it-IT" sz="2300" b="1" dirty="0" err="1">
                <a:solidFill>
                  <a:srgbClr val="232B34"/>
                </a:solidFill>
                <a:latin typeface="Aptos"/>
              </a:rPr>
              <a:t>Answer</a:t>
            </a:r>
            <a:endParaRPr lang="it-IT" sz="2300" b="1" dirty="0">
              <a:solidFill>
                <a:srgbClr val="232B34"/>
              </a:solidFill>
              <a:latin typeface="Aptos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endParaRPr lang="it-IT" sz="2300" b="1" dirty="0">
              <a:solidFill>
                <a:srgbClr val="232B34"/>
              </a:solidFill>
              <a:latin typeface="Aptos"/>
            </a:endParaRP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endParaRPr lang="it-IT" sz="2300" b="1" dirty="0">
              <a:solidFill>
                <a:srgbClr val="232B34"/>
              </a:solidFill>
              <a:latin typeface="Aptos"/>
            </a:endParaRP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E02AC03B-1223-8714-03B0-4BA84B41BF22}"/>
              </a:ext>
            </a:extLst>
          </p:cNvPr>
          <p:cNvSpPr txBox="1"/>
          <p:nvPr/>
        </p:nvSpPr>
        <p:spPr>
          <a:xfrm>
            <a:off x="500689" y="3685366"/>
            <a:ext cx="274320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1100" b="1" dirty="0">
                <a:solidFill>
                  <a:srgbClr val="0096A0"/>
                </a:solidFill>
                <a:latin typeface="Aptos"/>
              </a:rPr>
              <a:t>FRAMEWORK</a:t>
            </a:r>
            <a:endParaRPr sz="1100" b="1" dirty="0">
              <a:solidFill>
                <a:srgbClr val="0096A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0096A0"/>
                </a:solidFill>
                <a:latin typeface="Aptos"/>
              </a:rPr>
              <a:t>PAIR 1  |  ANATOMY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dirty="0">
                <a:solidFill>
                  <a:srgbClr val="232B34"/>
                </a:solidFill>
                <a:latin typeface="Aptos"/>
              </a:rPr>
              <a:t>RYGB vs OAGB </a:t>
            </a:r>
            <a:r>
              <a:rPr lang="it-IT" sz="2300" b="1" dirty="0">
                <a:solidFill>
                  <a:srgbClr val="232B34"/>
                </a:solidFill>
                <a:latin typeface="Aptos"/>
              </a:rPr>
              <a:t>: </a:t>
            </a:r>
            <a:r>
              <a:rPr sz="2300" b="1" dirty="0">
                <a:solidFill>
                  <a:srgbClr val="232B34"/>
                </a:solidFill>
                <a:latin typeface="Aptos"/>
              </a:rPr>
              <a:t>the anatomical bargain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1325880"/>
            <a:ext cx="96926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F6C78"/>
                </a:solidFill>
                <a:latin typeface="Aptos"/>
              </a:rPr>
              <a:t>One fewer anastomosis removes a reconstruction step, but changes bile–food mixing.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28800"/>
            <a:ext cx="3063240" cy="283464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9224" y="1956816"/>
            <a:ext cx="27706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96A0"/>
                </a:solidFill>
                <a:latin typeface="Aptos"/>
              </a:rPr>
              <a:t>RYGB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9224" y="2359152"/>
            <a:ext cx="2770632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B34"/>
                </a:solidFill>
                <a:latin typeface="Aptos"/>
              </a:rPr>
              <a:t>Small pouch
↓
Gastrojejunostomy
↓
Roux limb
Bile separated from food proximally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30752" y="1828800"/>
            <a:ext cx="3063240" cy="283464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77056" y="1956816"/>
            <a:ext cx="27706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07E36"/>
                </a:solidFill>
                <a:latin typeface="Aptos"/>
              </a:rPr>
              <a:t>OAGB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77056" y="2359152"/>
            <a:ext cx="2770632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232B34"/>
                </a:solidFill>
                <a:latin typeface="Aptos"/>
              </a:rPr>
              <a:t>Long gastric pouch
↓
Single gastrojejunostomy
Bile and food share the alimentary limb proximally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958584" y="1828800"/>
            <a:ext cx="3063240" cy="283464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04888" y="1956816"/>
            <a:ext cx="27706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96A0"/>
                </a:solidFill>
                <a:latin typeface="Aptos"/>
              </a:rPr>
              <a:t>WHAT CHANGES?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04888" y="2359152"/>
            <a:ext cx="2770632" cy="16004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232B34"/>
                </a:solidFill>
                <a:latin typeface="Aptos"/>
              </a:rPr>
              <a:t>RYGB: more complex, stronger reflux-control anatomy</a:t>
            </a:r>
            <a:r>
              <a:rPr lang="it-IT" sz="1400" dirty="0">
                <a:solidFill>
                  <a:srgbClr val="232B34"/>
                </a:solidFill>
                <a:latin typeface="Aptos"/>
              </a:rPr>
              <a:t> </a:t>
            </a:r>
            <a:r>
              <a:rPr lang="it-IT" sz="1400" dirty="0" err="1">
                <a:solidFill>
                  <a:srgbClr val="232B34"/>
                </a:solidFill>
                <a:latin typeface="Aptos"/>
              </a:rPr>
              <a:t>but</a:t>
            </a:r>
            <a:r>
              <a:rPr lang="it-IT" sz="1400" dirty="0">
                <a:solidFill>
                  <a:srgbClr val="232B34"/>
                </a:solidFill>
                <a:latin typeface="Aptos"/>
              </a:rPr>
              <a:t> </a:t>
            </a:r>
            <a:r>
              <a:rPr lang="it-IT" sz="1400" dirty="0" err="1">
                <a:solidFill>
                  <a:srgbClr val="232B34"/>
                </a:solidFill>
                <a:latin typeface="Aptos"/>
              </a:rPr>
              <a:t>higher</a:t>
            </a:r>
            <a:r>
              <a:rPr lang="it-IT" sz="1400" b="0" dirty="0">
                <a:solidFill>
                  <a:srgbClr val="232B34"/>
                </a:solidFill>
                <a:latin typeface="Aptos"/>
              </a:rPr>
              <a:t> </a:t>
            </a:r>
            <a:r>
              <a:rPr lang="it-IT" sz="1400" b="0" dirty="0" err="1">
                <a:solidFill>
                  <a:srgbClr val="232B34"/>
                </a:solidFill>
                <a:latin typeface="Aptos"/>
              </a:rPr>
              <a:t>internal</a:t>
            </a:r>
            <a:r>
              <a:rPr lang="it-IT" sz="1400" b="0" dirty="0">
                <a:solidFill>
                  <a:srgbClr val="232B34"/>
                </a:solidFill>
                <a:latin typeface="Aptos"/>
              </a:rPr>
              <a:t> </a:t>
            </a:r>
            <a:r>
              <a:rPr lang="it-IT" sz="1400" b="0" dirty="0" err="1">
                <a:solidFill>
                  <a:srgbClr val="232B34"/>
                </a:solidFill>
                <a:latin typeface="Aptos"/>
              </a:rPr>
              <a:t>hernias</a:t>
            </a:r>
            <a:r>
              <a:rPr lang="it-IT" sz="1400" b="0" dirty="0">
                <a:solidFill>
                  <a:srgbClr val="232B34"/>
                </a:solidFill>
                <a:latin typeface="Aptos"/>
              </a:rPr>
              <a:t> rate</a:t>
            </a:r>
            <a:r>
              <a:rPr sz="1400" b="0" dirty="0">
                <a:solidFill>
                  <a:srgbClr val="232B34"/>
                </a:solidFill>
                <a:latin typeface="Aptos"/>
              </a:rPr>
              <a:t>
OAGB: simpler reconstruction, but bile reflux becomes a central long-term question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98B24329-E375-7BC4-F756-1704FFC88D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289" y="4283622"/>
            <a:ext cx="2338015" cy="2338015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5A75B8B6-4449-A969-0D56-B60297BE0A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49" y="4041648"/>
            <a:ext cx="1942725" cy="26334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1  |  </a:t>
            </a:r>
            <a:r>
              <a:rPr lang="it-IT" dirty="0"/>
              <a:t>SHORT</a:t>
            </a:r>
            <a:r>
              <a:rPr dirty="0"/>
              <a:t> TERM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RYGB vs OAGB </a:t>
            </a:r>
            <a:r>
              <a:rPr lang="it-IT" dirty="0"/>
              <a:t>:</a:t>
            </a:r>
            <a:r>
              <a:rPr dirty="0"/>
              <a:t> </a:t>
            </a:r>
            <a:r>
              <a:rPr lang="it-IT" dirty="0" err="1"/>
              <a:t>perioperative</a:t>
            </a:r>
            <a:r>
              <a:rPr lang="it-IT" dirty="0"/>
              <a:t> and </a:t>
            </a:r>
            <a:r>
              <a:rPr dirty="0"/>
              <a:t>5-year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68298" y="4356690"/>
            <a:ext cx="969264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/>
              <a:t>Large nationwide cohort: 1:1 propensity-score matched</a:t>
            </a:r>
            <a:r>
              <a:rPr lang="it-IT" sz="1500" b="0" dirty="0"/>
              <a:t> of 860 vs 860 </a:t>
            </a:r>
            <a:r>
              <a:rPr lang="it-IT" sz="1500" b="0" dirty="0" err="1"/>
              <a:t>pts</a:t>
            </a:r>
            <a:endParaRPr sz="1500" b="0" dirty="0"/>
          </a:p>
        </p:txBody>
      </p:sp>
      <p:sp>
        <p:nvSpPr>
          <p:cNvPr id="5" name="Rounded Rectangle 4"/>
          <p:cNvSpPr/>
          <p:nvPr/>
        </p:nvSpPr>
        <p:spPr>
          <a:xfrm>
            <a:off x="1873969" y="4781320"/>
            <a:ext cx="20574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873969" y="4891048"/>
            <a:ext cx="205740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 dirty="0">
                <a:solidFill>
                  <a:srgbClr val="0096A0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47121" y="5403112"/>
            <a:ext cx="191109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19" b="1" dirty="0"/>
              <a:t>%TWL at 5 years
OAGB 30.0%  |  RYGB 28.8%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68529" y="4781320"/>
            <a:ext cx="20574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068529" y="4891048"/>
            <a:ext cx="205740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 dirty="0">
                <a:solidFill>
                  <a:srgbClr val="0096A0"/>
                </a:solidFill>
                <a:latin typeface="Apto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1681" y="5403112"/>
            <a:ext cx="191109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19" b="1"/>
              <a:t>%EWL at 5 years
OAGB 74.0%  |  RYGB 72.3%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089" y="4781320"/>
            <a:ext cx="20574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263089" y="4891048"/>
            <a:ext cx="205740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 dirty="0">
                <a:solidFill>
                  <a:srgbClr val="0096A0"/>
                </a:solidFill>
                <a:latin typeface="Aptos"/>
              </a:rPr>
              <a:t>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36241" y="5403112"/>
            <a:ext cx="1911096" cy="4060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19" b="1" dirty="0"/>
              <a:t>T2DM remission
OAGB 60.5%  |  RYGB 69.4%</a:t>
            </a:r>
            <a:endParaRPr lang="it-IT" sz="1019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8457649" y="4781320"/>
            <a:ext cx="20574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57649" y="4891048"/>
            <a:ext cx="205740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 dirty="0">
                <a:solidFill>
                  <a:srgbClr val="0096A0"/>
                </a:solidFill>
                <a:latin typeface="Aptos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30801" y="5403112"/>
            <a:ext cx="191109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19" b="1"/>
              <a:t>HTN remission
OAGB 60.2%  |  RYGB 45.5%  •  p=0.015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089" y="6274656"/>
            <a:ext cx="9144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 dirty="0"/>
              <a:t>5-year answer: similar weight loss and diabetes remission — with different complication trade-offs.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CCE00F31-8507-F7D0-0704-FA0139A201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20" y="1435608"/>
            <a:ext cx="5166498" cy="2235278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7284574A-F17D-4764-7C76-471A50174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497" y="1099292"/>
            <a:ext cx="3299552" cy="30928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0096A0"/>
                </a:solidFill>
                <a:latin typeface="Aptos"/>
              </a:rPr>
              <a:t>PAIR 1  |  5 YEARS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dirty="0">
                <a:solidFill>
                  <a:srgbClr val="232B34"/>
                </a:solidFill>
                <a:latin typeface="Aptos"/>
              </a:rPr>
              <a:t>Weight loss: OAGB does not lose the efficacy race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68461" y="3584448"/>
            <a:ext cx="54864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32B34"/>
                </a:solidFill>
                <a:latin typeface="Aptos"/>
              </a:rPr>
              <a:t>OAGB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68461" y="3840480"/>
            <a:ext cx="5486400" cy="310896"/>
          </a:xfrm>
          <a:prstGeom prst="roundRect">
            <a:avLst/>
          </a:prstGeom>
          <a:solidFill>
            <a:srgbClr val="D9E2E5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868461" y="3840480"/>
            <a:ext cx="5184647" cy="310896"/>
          </a:xfrm>
          <a:prstGeom prst="roundRect">
            <a:avLst/>
          </a:prstGeom>
          <a:solidFill>
            <a:srgbClr val="0096A0"/>
          </a:solidFill>
          <a:ln>
            <a:solidFill>
              <a:srgbClr val="009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28013" y="3813048"/>
            <a:ext cx="7315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96A0"/>
                </a:solidFill>
                <a:latin typeface="Aptos"/>
              </a:rPr>
              <a:t>75.6%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68461" y="4544568"/>
            <a:ext cx="54864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32B34"/>
                </a:solidFill>
                <a:latin typeface="Aptos"/>
              </a:rPr>
              <a:t>RYGB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68461" y="4800600"/>
            <a:ext cx="5486400" cy="310896"/>
          </a:xfrm>
          <a:prstGeom prst="roundRect">
            <a:avLst/>
          </a:prstGeom>
          <a:solidFill>
            <a:srgbClr val="D9E2E5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868461" y="4800600"/>
            <a:ext cx="4896612" cy="310896"/>
          </a:xfrm>
          <a:prstGeom prst="roundRect">
            <a:avLst/>
          </a:prstGeom>
          <a:solidFill>
            <a:srgbClr val="F07E36"/>
          </a:solidFill>
          <a:ln>
            <a:solidFill>
              <a:srgbClr val="F07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28013" y="4773168"/>
            <a:ext cx="7315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07E36"/>
                </a:solidFill>
                <a:latin typeface="Aptos"/>
              </a:rPr>
              <a:t>71.4%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86381" y="3383280"/>
            <a:ext cx="21031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86381" y="3493008"/>
            <a:ext cx="21031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 dirty="0">
                <a:solidFill>
                  <a:srgbClr val="0096A0"/>
                </a:solidFill>
                <a:latin typeface="Aptos"/>
              </a:rPr>
              <a:t>75.6%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59533" y="4005072"/>
            <a:ext cx="195681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5F6C78"/>
                </a:solidFill>
                <a:latin typeface="Aptos"/>
              </a:rPr>
              <a:t>OAGB 5-y %EBMIL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86381" y="4846320"/>
            <a:ext cx="210312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86381" y="4956048"/>
            <a:ext cx="21031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>
                <a:solidFill>
                  <a:srgbClr val="F07E36"/>
                </a:solidFill>
                <a:latin typeface="Aptos"/>
              </a:rPr>
              <a:t>71.4%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59533" y="5468112"/>
            <a:ext cx="195681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5F6C78"/>
                </a:solidFill>
                <a:latin typeface="Aptos"/>
              </a:rPr>
              <a:t>RYGB 5-y %EBMIL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77021" y="6355080"/>
            <a:ext cx="8686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 dirty="0">
                <a:solidFill>
                  <a:srgbClr val="232B34"/>
                </a:solidFill>
                <a:latin typeface="Aptos"/>
              </a:rPr>
              <a:t>YOMEGA: OAGB remained non-inferior to RYGB for long-term weight loss.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910CD086-9064-1A8A-D2D4-9BFEA26A63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374" y="1264049"/>
            <a:ext cx="5228475" cy="17359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D469EAE8-6E43-70AA-1F47-29965935C893}"/>
              </a:ext>
            </a:extLst>
          </p:cNvPr>
          <p:cNvSpPr/>
          <p:nvPr/>
        </p:nvSpPr>
        <p:spPr>
          <a:xfrm>
            <a:off x="9057710" y="3919320"/>
            <a:ext cx="2414016" cy="2832354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4">
            <a:extLst>
              <a:ext uri="{FF2B5EF4-FFF2-40B4-BE49-F238E27FC236}">
                <a16:creationId xmlns:a16="http://schemas.microsoft.com/office/drawing/2014/main" id="{CAFAE040-E219-EAB5-1A9D-88E926C51718}"/>
              </a:ext>
            </a:extLst>
          </p:cNvPr>
          <p:cNvSpPr/>
          <p:nvPr/>
        </p:nvSpPr>
        <p:spPr>
          <a:xfrm>
            <a:off x="9070847" y="2463193"/>
            <a:ext cx="2400878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D8391C05-8BD9-1DB9-AFF0-3CEDEF30AB43}"/>
              </a:ext>
            </a:extLst>
          </p:cNvPr>
          <p:cNvSpPr/>
          <p:nvPr/>
        </p:nvSpPr>
        <p:spPr>
          <a:xfrm>
            <a:off x="9070847" y="1073002"/>
            <a:ext cx="2400877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4D01BC-8C3C-39B7-3C4E-7194B1A370EE}"/>
              </a:ext>
            </a:extLst>
          </p:cNvPr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1  |  METABOLIC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CB0C4C-AE14-8818-47E6-841DD6F68F28}"/>
              </a:ext>
            </a:extLst>
          </p:cNvPr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Metabolic outcomes: OAGB matches RYGB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45E2329-8192-B033-023D-51E7AE6F0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926" y="1108527"/>
            <a:ext cx="5228475" cy="173590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C09E661-A03C-A7F2-915E-BB32AA1AD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05" y="3289005"/>
            <a:ext cx="7184625" cy="2992923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3C6C682-33E1-93B0-82B6-9B24FE6DDD2B}"/>
              </a:ext>
            </a:extLst>
          </p:cNvPr>
          <p:cNvSpPr txBox="1"/>
          <p:nvPr/>
        </p:nvSpPr>
        <p:spPr>
          <a:xfrm>
            <a:off x="8991125" y="1108527"/>
            <a:ext cx="256032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 algn="ctr">
              <a:defRPr sz="27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sz="1600" dirty="0"/>
              <a:t>T2DM REMISSION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91470D42-A81C-AD0E-77F1-0EB8BB87C87E}"/>
              </a:ext>
            </a:extLst>
          </p:cNvPr>
          <p:cNvSpPr txBox="1"/>
          <p:nvPr/>
        </p:nvSpPr>
        <p:spPr>
          <a:xfrm>
            <a:off x="9144000" y="1461763"/>
            <a:ext cx="2414016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>
                <a:latin typeface="Aptos" panose="020B0004020202020204" pitchFamily="34" charset="0"/>
              </a:rPr>
              <a:t>58% OAGB</a:t>
            </a:r>
          </a:p>
          <a:p>
            <a:r>
              <a:rPr sz="1200" dirty="0">
                <a:latin typeface="Aptos" panose="020B0004020202020204" pitchFamily="34" charset="0"/>
              </a:rPr>
              <a:t>vs 53% RYGB</a:t>
            </a:r>
          </a:p>
          <a:p>
            <a:r>
              <a:rPr sz="1200" dirty="0">
                <a:latin typeface="Aptos" panose="020B0004020202020204" pitchFamily="34" charset="0"/>
              </a:rPr>
              <a:t>p = 0.79</a:t>
            </a:r>
          </a:p>
          <a:p>
            <a:endParaRPr sz="1200" dirty="0">
              <a:latin typeface="Aptos" panose="020B00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007DE0-3A2D-529E-CD80-4B98EB2242F3}"/>
              </a:ext>
            </a:extLst>
          </p:cNvPr>
          <p:cNvSpPr txBox="1"/>
          <p:nvPr/>
        </p:nvSpPr>
        <p:spPr>
          <a:xfrm>
            <a:off x="8997696" y="2505793"/>
            <a:ext cx="256032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 algn="ctr">
              <a:defRPr sz="27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sz="1600" dirty="0"/>
              <a:t>HbA1c AT 5 YEARS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702D48-AB5F-DBC0-3DAB-675280A9EC91}"/>
              </a:ext>
            </a:extLst>
          </p:cNvPr>
          <p:cNvSpPr txBox="1"/>
          <p:nvPr/>
        </p:nvSpPr>
        <p:spPr>
          <a:xfrm>
            <a:off x="9144000" y="2961879"/>
            <a:ext cx="2414016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>
                <a:latin typeface="Aptos" panose="020B0004020202020204" pitchFamily="34" charset="0"/>
              </a:rPr>
              <a:t>6.0% OAGB</a:t>
            </a:r>
          </a:p>
          <a:p>
            <a:r>
              <a:rPr sz="1200" dirty="0">
                <a:latin typeface="Aptos" panose="020B0004020202020204" pitchFamily="34" charset="0"/>
              </a:rPr>
              <a:t>vs 6.5% RYGB</a:t>
            </a:r>
          </a:p>
          <a:p>
            <a:r>
              <a:rPr sz="1200" dirty="0">
                <a:latin typeface="Aptos" panose="020B0004020202020204" pitchFamily="34" charset="0"/>
              </a:rPr>
              <a:t>p = 0.49</a:t>
            </a:r>
          </a:p>
          <a:p>
            <a:endParaRPr sz="1200" dirty="0">
              <a:latin typeface="Aptos" panose="020B00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956FAAC-681A-97A0-0095-E56A78DD7EDB}"/>
              </a:ext>
            </a:extLst>
          </p:cNvPr>
          <p:cNvSpPr txBox="1"/>
          <p:nvPr/>
        </p:nvSpPr>
        <p:spPr>
          <a:xfrm>
            <a:off x="8915400" y="3973509"/>
            <a:ext cx="25603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 algn="ctr">
              <a:defRPr sz="27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sz="1400" dirty="0"/>
              <a:t>OTHER METABOLIC OUTCOMES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FBC8D4A7-D46E-8301-8359-3C6E6D467DA3}"/>
              </a:ext>
            </a:extLst>
          </p:cNvPr>
          <p:cNvSpPr txBox="1"/>
          <p:nvPr/>
        </p:nvSpPr>
        <p:spPr>
          <a:xfrm>
            <a:off x="9130862" y="4587135"/>
            <a:ext cx="2414016" cy="212365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>
                <a:latin typeface="Aptos" panose="020B0004020202020204" pitchFamily="34" charset="0"/>
              </a:rPr>
              <a:t>Hypertension remission</a:t>
            </a:r>
          </a:p>
          <a:p>
            <a:r>
              <a:rPr sz="1200" dirty="0">
                <a:latin typeface="Aptos" panose="020B0004020202020204" pitchFamily="34" charset="0"/>
              </a:rPr>
              <a:t>48% OAGB vs 39% RYGB</a:t>
            </a:r>
          </a:p>
          <a:p>
            <a:r>
              <a:rPr sz="1200" dirty="0">
                <a:latin typeface="Aptos" panose="020B0004020202020204" pitchFamily="34" charset="0"/>
              </a:rPr>
              <a:t>p = 0.57</a:t>
            </a:r>
          </a:p>
          <a:p>
            <a:endParaRPr sz="1200" dirty="0">
              <a:latin typeface="Aptos" panose="020B0004020202020204" pitchFamily="34" charset="0"/>
            </a:endParaRPr>
          </a:p>
          <a:p>
            <a:r>
              <a:rPr sz="1200" dirty="0">
                <a:latin typeface="Aptos" panose="020B0004020202020204" pitchFamily="34" charset="0"/>
              </a:rPr>
              <a:t>Dyslipidemia remission</a:t>
            </a:r>
          </a:p>
          <a:p>
            <a:r>
              <a:rPr sz="1200" dirty="0">
                <a:latin typeface="Aptos" panose="020B0004020202020204" pitchFamily="34" charset="0"/>
              </a:rPr>
              <a:t>45% </a:t>
            </a:r>
            <a:r>
              <a:rPr lang="it-IT" sz="1200" dirty="0">
                <a:latin typeface="Aptos" panose="020B0004020202020204" pitchFamily="34" charset="0"/>
              </a:rPr>
              <a:t>OAGB </a:t>
            </a:r>
            <a:r>
              <a:rPr sz="1200" dirty="0">
                <a:latin typeface="Aptos" panose="020B0004020202020204" pitchFamily="34" charset="0"/>
              </a:rPr>
              <a:t>vs 62%</a:t>
            </a:r>
            <a:r>
              <a:rPr lang="it-IT" sz="1200" dirty="0">
                <a:latin typeface="Aptos" panose="020B0004020202020204" pitchFamily="34" charset="0"/>
              </a:rPr>
              <a:t> RYGB</a:t>
            </a:r>
            <a:endParaRPr sz="1200" dirty="0">
              <a:latin typeface="Aptos" panose="020B0004020202020204" pitchFamily="34" charset="0"/>
            </a:endParaRPr>
          </a:p>
          <a:p>
            <a:r>
              <a:rPr sz="1200" dirty="0">
                <a:latin typeface="Aptos" panose="020B0004020202020204" pitchFamily="34" charset="0"/>
              </a:rPr>
              <a:t>p = 0.43</a:t>
            </a:r>
          </a:p>
          <a:p>
            <a:endParaRPr sz="1200" dirty="0">
              <a:latin typeface="Aptos" panose="020B0004020202020204" pitchFamily="34" charset="0"/>
            </a:endParaRPr>
          </a:p>
          <a:p>
            <a:r>
              <a:rPr sz="1200" dirty="0">
                <a:latin typeface="Aptos" panose="020B0004020202020204" pitchFamily="34" charset="0"/>
              </a:rPr>
              <a:t>OSA remission</a:t>
            </a:r>
          </a:p>
          <a:p>
            <a:r>
              <a:rPr sz="1200" dirty="0">
                <a:latin typeface="Aptos" panose="020B0004020202020204" pitchFamily="34" charset="0"/>
              </a:rPr>
              <a:t>97% </a:t>
            </a:r>
            <a:r>
              <a:rPr lang="it-IT" sz="1200" dirty="0">
                <a:latin typeface="Aptos" panose="020B0004020202020204" pitchFamily="34" charset="0"/>
              </a:rPr>
              <a:t>OAGB </a:t>
            </a:r>
            <a:r>
              <a:rPr sz="1200" dirty="0">
                <a:latin typeface="Aptos" panose="020B0004020202020204" pitchFamily="34" charset="0"/>
              </a:rPr>
              <a:t>vs 93%</a:t>
            </a:r>
            <a:r>
              <a:rPr lang="it-IT" sz="1200" dirty="0">
                <a:latin typeface="Aptos" panose="020B0004020202020204" pitchFamily="34" charset="0"/>
              </a:rPr>
              <a:t> RYGB</a:t>
            </a:r>
            <a:endParaRPr sz="1200" dirty="0">
              <a:latin typeface="Aptos" panose="020B0004020202020204" pitchFamily="34" charset="0"/>
            </a:endParaRPr>
          </a:p>
          <a:p>
            <a:r>
              <a:rPr sz="1200" dirty="0">
                <a:latin typeface="Aptos" panose="020B0004020202020204" pitchFamily="34" charset="0"/>
              </a:rPr>
              <a:t>p = 0.37</a:t>
            </a:r>
          </a:p>
        </p:txBody>
      </p:sp>
    </p:spTree>
    <p:extLst>
      <p:ext uri="{BB962C8B-B14F-4D97-AF65-F5344CB8AC3E}">
        <p14:creationId xmlns:p14="http://schemas.microsoft.com/office/powerpoint/2010/main" val="2955095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1  |  METABOLIC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Metabolic outcomes: OAGB matches RYGB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56430" y="2964436"/>
            <a:ext cx="96926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/>
              <a:t>Randomized trial with T2DM as the primary endpoint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9774" y="3558796"/>
            <a:ext cx="25603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9774" y="3668524"/>
            <a:ext cx="256032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 dirty="0">
                <a:solidFill>
                  <a:srgbClr val="0096A0"/>
                </a:solidFill>
                <a:latin typeface="Aptos"/>
              </a:rPr>
              <a:t>86.4%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2926" y="4180588"/>
            <a:ext cx="241401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/>
              <a:t>T2DM remission at 1 year
OAGB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14413" y="3558796"/>
            <a:ext cx="25603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614413" y="3668524"/>
            <a:ext cx="256032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 dirty="0">
                <a:solidFill>
                  <a:srgbClr val="0096A0"/>
                </a:solidFill>
                <a:latin typeface="Aptos"/>
              </a:rPr>
              <a:t>85.7%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87565" y="4180588"/>
            <a:ext cx="241401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/>
              <a:t>T2DM remission at 1 year
RYGB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49054" y="3558796"/>
            <a:ext cx="25603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9054" y="3668524"/>
            <a:ext cx="256032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 dirty="0">
                <a:solidFill>
                  <a:srgbClr val="0096A0"/>
                </a:solidFill>
                <a:latin typeface="Aptos"/>
              </a:rPr>
              <a:t>72.2%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22206" y="4180588"/>
            <a:ext cx="241401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dirty="0"/>
              <a:t>T2DM remission at 4 years
OAGB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005070" y="5093208"/>
            <a:ext cx="4023360" cy="150876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151374" y="5221224"/>
            <a:ext cx="3730752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dirty="0"/>
              <a:t>4-YEAR RYGB: 71.4%
No significant difference at any time point.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51374" y="5623560"/>
            <a:ext cx="373075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/>
              <a:t>HbA1c at 1 year: 5.5% OAGB vs 5.6% RYGB — comparable glycaemic control.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2750" y="5093208"/>
            <a:ext cx="4023360" cy="150876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49054" y="5221224"/>
            <a:ext cx="3730752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dirty="0"/>
              <a:t>Hypertension remission at 4 years:
58.3% OAGB vs 53.3% RYGB (p=0.95)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9054" y="5623560"/>
            <a:ext cx="373075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/>
              <a:t>OSA remission at 4 years: 75% OAGB vs 90% RYGB (p=0.40). Overall metabolic outcomes were comparable.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4BEE07C4-50EB-D22A-3408-024AA3210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418" y="1080778"/>
            <a:ext cx="4739164" cy="1725244"/>
          </a:xfrm>
          <a:prstGeom prst="rect">
            <a:avLst/>
          </a:prstGeom>
        </p:spPr>
      </p:pic>
      <p:sp>
        <p:nvSpPr>
          <p:cNvPr id="23" name="Rounded Rectangle 10">
            <a:extLst>
              <a:ext uri="{FF2B5EF4-FFF2-40B4-BE49-F238E27FC236}">
                <a16:creationId xmlns:a16="http://schemas.microsoft.com/office/drawing/2014/main" id="{223C6A9F-53A3-241D-CDD6-E37D3AE3CA77}"/>
              </a:ext>
            </a:extLst>
          </p:cNvPr>
          <p:cNvSpPr/>
          <p:nvPr/>
        </p:nvSpPr>
        <p:spPr>
          <a:xfrm>
            <a:off x="9283695" y="3558796"/>
            <a:ext cx="256032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33A128F9-F0E0-5F43-9323-3C4BEC383FFA}"/>
              </a:ext>
            </a:extLst>
          </p:cNvPr>
          <p:cNvSpPr txBox="1"/>
          <p:nvPr/>
        </p:nvSpPr>
        <p:spPr>
          <a:xfrm>
            <a:off x="9283695" y="3668524"/>
            <a:ext cx="2560320" cy="507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 dirty="0">
                <a:solidFill>
                  <a:srgbClr val="0096A0"/>
                </a:solidFill>
                <a:latin typeface="Aptos"/>
              </a:rPr>
              <a:t>7</a:t>
            </a:r>
            <a:r>
              <a:rPr lang="it-IT" sz="2700" b="1" dirty="0">
                <a:solidFill>
                  <a:srgbClr val="0096A0"/>
                </a:solidFill>
                <a:latin typeface="Aptos"/>
              </a:rPr>
              <a:t>1</a:t>
            </a:r>
            <a:r>
              <a:rPr sz="2700" b="1" dirty="0">
                <a:solidFill>
                  <a:srgbClr val="0096A0"/>
                </a:solidFill>
                <a:latin typeface="Aptos"/>
              </a:rPr>
              <a:t>.</a:t>
            </a:r>
            <a:r>
              <a:rPr lang="it-IT" sz="2700" b="1" dirty="0">
                <a:solidFill>
                  <a:srgbClr val="0096A0"/>
                </a:solidFill>
                <a:latin typeface="Aptos"/>
              </a:rPr>
              <a:t>4</a:t>
            </a:r>
            <a:r>
              <a:rPr sz="2700" b="1" dirty="0">
                <a:solidFill>
                  <a:srgbClr val="0096A0"/>
                </a:solidFill>
                <a:latin typeface="Aptos"/>
              </a:rPr>
              <a:t>%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BE57F657-1CB0-4568-7C40-C600877A01C8}"/>
              </a:ext>
            </a:extLst>
          </p:cNvPr>
          <p:cNvSpPr txBox="1"/>
          <p:nvPr/>
        </p:nvSpPr>
        <p:spPr>
          <a:xfrm>
            <a:off x="9356847" y="4180588"/>
            <a:ext cx="241401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dirty="0"/>
              <a:t>T2DM remission at 4 years
</a:t>
            </a:r>
            <a:r>
              <a:rPr lang="it-IT" sz="1050" b="1" dirty="0"/>
              <a:t>TY</a:t>
            </a:r>
            <a:r>
              <a:rPr sz="1050" b="1" dirty="0"/>
              <a:t>GB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096A0"/>
                </a:solidFill>
                <a:latin typeface="Aptos"/>
              </a:rPr>
              <a:t>PAIR 1  |  REFLUX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dirty="0">
                <a:solidFill>
                  <a:srgbClr val="232B34"/>
                </a:solidFill>
                <a:latin typeface="Aptos"/>
              </a:rPr>
              <a:t>The Achilles’ heel of OAGB: reflux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3401" y="2176603"/>
            <a:ext cx="96926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 dirty="0">
                <a:solidFill>
                  <a:srgbClr val="5F6C78"/>
                </a:solidFill>
                <a:latin typeface="Aptos"/>
              </a:rPr>
              <a:t>Nine randomized trials show a consistent reflux disadvantage for OAGB.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75482" y="2843784"/>
            <a:ext cx="27432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675482" y="2953512"/>
            <a:ext cx="2743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00" b="1">
                <a:solidFill>
                  <a:srgbClr val="0096A0"/>
                </a:solidFill>
                <a:latin typeface="Aptos"/>
              </a:rPr>
              <a:t>18.5%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48634" y="3465576"/>
            <a:ext cx="259689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>
                <a:solidFill>
                  <a:srgbClr val="5F6C78"/>
                </a:solidFill>
                <a:latin typeface="Aptos"/>
              </a:rPr>
              <a:t>Postoperative GERD — OAGB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75882" y="2843784"/>
            <a:ext cx="27432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75882" y="2953512"/>
            <a:ext cx="27432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00" b="1">
                <a:solidFill>
                  <a:srgbClr val="F07E36"/>
                </a:solidFill>
                <a:latin typeface="Aptos"/>
              </a:rPr>
              <a:t>7.6%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9034" y="3465576"/>
            <a:ext cx="259689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>
                <a:solidFill>
                  <a:srgbClr val="5F6C78"/>
                </a:solidFill>
                <a:latin typeface="Aptos"/>
              </a:rPr>
              <a:t>Postoperative GERD — RYGB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6282" y="2843784"/>
            <a:ext cx="20116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76282" y="2953512"/>
            <a:ext cx="201168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0096A0"/>
                </a:solidFill>
                <a:latin typeface="Aptos"/>
              </a:rPr>
              <a:t>5.65×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49434" y="3465576"/>
            <a:ext cx="186537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1">
                <a:solidFill>
                  <a:srgbClr val="5F6C78"/>
                </a:solidFill>
                <a:latin typeface="Aptos"/>
              </a:rPr>
              <a:t>Higher odds of DE NOVO GERD
with OAGB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675482" y="4809744"/>
            <a:ext cx="4023360" cy="150876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821786" y="4841093"/>
            <a:ext cx="373075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>
                <a:solidFill>
                  <a:srgbClr val="0096A0"/>
                </a:solidFill>
                <a:latin typeface="Aptos"/>
              </a:rPr>
              <a:t>WHY IT MATTERS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83080" y="5001113"/>
            <a:ext cx="3730752" cy="11736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 dirty="0">
                <a:solidFill>
                  <a:srgbClr val="232B34"/>
                </a:solidFill>
                <a:latin typeface="Aptos"/>
              </a:rPr>
              <a:t>De novo GERD: 8.5% OAGB vs 0.5% RYGB.
Pooled OR 5.65 (95% CI 1.53–20.82; p&lt;0.05).
Sensitivity analyses remained significant (OR 2.60–4.33).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73162" y="4809744"/>
            <a:ext cx="4222398" cy="150876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19466" y="4841093"/>
            <a:ext cx="3730752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>
                <a:solidFill>
                  <a:srgbClr val="F07E36"/>
                </a:solidFill>
                <a:latin typeface="Aptos"/>
              </a:rPr>
              <a:t>INTERPRETATION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72559" y="5001113"/>
            <a:ext cx="4343481" cy="117365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 dirty="0">
                <a:solidFill>
                  <a:srgbClr val="232B34"/>
                </a:solidFill>
                <a:latin typeface="Aptos"/>
              </a:rPr>
              <a:t>GERD remission was high in both groups:
78.4% OAGB vs 87.4% RYGB (OR 0.32; p=0.19).
Endoscopic esophagitis: 16.5% vs 11.25% (OR 1.63; p=0.35).
One RCT reported conversion for GERD: 7.2% OAGB vs 0 RYGB.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00BF1E6B-8EF0-A27C-982D-93A21E067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560" y="539496"/>
            <a:ext cx="5596039" cy="190228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1  |  OAGB — LONG-TERM SAFETY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Long-term complications are real </a:t>
            </a:r>
            <a:r>
              <a:rPr lang="it-IT" dirty="0"/>
              <a:t>:</a:t>
            </a:r>
            <a:r>
              <a:rPr dirty="0"/>
              <a:t> but not all are equally frequent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2562" y="3429000"/>
            <a:ext cx="96926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50" b="0" dirty="0"/>
              <a:t>5+ years of follow-up • 22 studies • 14,692 primary OAGB patients • mean FU 89 months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55442" y="3886200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01746" y="4014216"/>
            <a:ext cx="1947672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sz="1600" dirty="0"/>
              <a:t>MALNUTRITION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1746" y="4416552"/>
            <a:ext cx="1947672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/>
              <a:t>Up to 34.3% reported in one long-term cohort
→ The review stresses lifelong supplementation and nutritional surveillance.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32882" y="3886200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79186" y="4014216"/>
            <a:ext cx="1947672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sz="1600" dirty="0"/>
              <a:t>IRON / PROTEIN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79186" y="4331238"/>
            <a:ext cx="1947672" cy="15696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/>
              <a:t>Iron-deficiency </a:t>
            </a:r>
            <a:r>
              <a:rPr sz="1200" b="0" dirty="0" err="1"/>
              <a:t>anaemia</a:t>
            </a:r>
            <a:r>
              <a:rPr sz="1200" b="0" dirty="0"/>
              <a:t>: 1%
</a:t>
            </a:r>
            <a:r>
              <a:rPr sz="1200" b="0" dirty="0" err="1"/>
              <a:t>Hypoalbuminaemia</a:t>
            </a:r>
            <a:r>
              <a:rPr sz="1200" b="0" dirty="0"/>
              <a:t> / protein–energy malnutrition: 0.09%
→ Deficiencies may require dietary therapy or revision when severe.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10322" y="3886200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256626" y="4014216"/>
            <a:ext cx="1947672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sz="1600" dirty="0"/>
              <a:t>BILE REFLUX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6626" y="4416552"/>
            <a:ext cx="1947672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/>
              <a:t>0.8–9.8% across the long-term evidence set
→ Symptomatic worsening of reflux was reported in 27% in one cohort.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87761" y="3886200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34065" y="4014216"/>
            <a:ext cx="1947672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sz="1600" dirty="0"/>
              <a:t>MARGINAL ULCER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34065" y="4416552"/>
            <a:ext cx="1947672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/>
              <a:t>0.19–7.7% at long-term follow-up
→ Overall frequency is comparable with ranges reported after RYGB.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92602" y="6492240"/>
            <a:ext cx="9144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50" b="1" dirty="0"/>
              <a:t>REVISION: 0.19–5.21%  •  commonly for severe bile reflux or marginal-ulcer complications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C4C8DA4E-A9BF-A24C-B284-D6E8C446A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80" y="1095500"/>
            <a:ext cx="5703570" cy="21252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1  |  RYGB — LONG-TERM SAFETY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RYGB </a:t>
            </a:r>
            <a:r>
              <a:rPr lang="it-IT" dirty="0"/>
              <a:t>:</a:t>
            </a:r>
            <a:r>
              <a:rPr dirty="0"/>
              <a:t> long-term morbidity is driven by late surgical events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1002274"/>
            <a:ext cx="96926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50" dirty="0"/>
              <a:t>15–20 years of follow-up • 944 primary laparoscopic RYGB patients • FU 91.7% at 10 years, 74.5% at 15 years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431641" y="3737472"/>
            <a:ext cx="2240280" cy="2257454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77945" y="3865488"/>
            <a:ext cx="1947672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sz="1600" dirty="0">
                <a:solidFill>
                  <a:srgbClr val="E98B0D"/>
                </a:solidFill>
              </a:rPr>
              <a:t>LATE MORBIDITY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77945" y="4267824"/>
            <a:ext cx="1947672" cy="13849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/>
              <a:t>18.5% developed a long-term complication (&gt;30 days)</a:t>
            </a:r>
          </a:p>
          <a:p>
            <a:endParaRPr sz="1200" dirty="0"/>
          </a:p>
          <a:p>
            <a:r>
              <a:rPr sz="1200" dirty="0"/>
              <a:t>→ 178 patients experienced late procedure-related morbidity.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09081" y="3737472"/>
            <a:ext cx="2240280" cy="2257454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955385" y="3865488"/>
            <a:ext cx="1947672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sz="1600" dirty="0">
                <a:solidFill>
                  <a:srgbClr val="E98B0D"/>
                </a:solidFill>
              </a:rPr>
              <a:t>INTERNAL HERNIA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85" y="4267824"/>
            <a:ext cx="1947672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/>
              <a:t>8.5% developed internal hernia</a:t>
            </a:r>
          </a:p>
          <a:p>
            <a:r>
              <a:rPr sz="1200" dirty="0"/>
              <a:t>2.9% had partial / total SBO</a:t>
            </a:r>
          </a:p>
          <a:p>
            <a:endParaRPr sz="1200" dirty="0"/>
          </a:p>
          <a:p>
            <a:r>
              <a:rPr sz="1200" dirty="0"/>
              <a:t>→ IH was the most common late complication.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6521" y="3737472"/>
            <a:ext cx="2240280" cy="2257454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32825" y="3865488"/>
            <a:ext cx="1947672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sz="1600" dirty="0">
                <a:solidFill>
                  <a:srgbClr val="E98B0D"/>
                </a:solidFill>
              </a:rPr>
              <a:t>REOPERATION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32825" y="4267824"/>
            <a:ext cx="1947672" cy="175432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/>
              <a:t>14.2% underwent reoperation during follow-up</a:t>
            </a:r>
          </a:p>
          <a:p>
            <a:endParaRPr sz="1200" dirty="0"/>
          </a:p>
          <a:p>
            <a:r>
              <a:rPr sz="1200" dirty="0"/>
              <a:t>→ 134 patients required surgical reintervention; another 3.7% required diagnostic/therapeutic laparoscopy.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63960" y="3737471"/>
            <a:ext cx="2240280" cy="2257455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97430" y="3759505"/>
            <a:ext cx="2813379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sz="1600" dirty="0">
                <a:solidFill>
                  <a:srgbClr val="E98B0D"/>
                </a:solidFill>
              </a:rPr>
              <a:t>NUTRITIONAL SURVEILLANCE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10264" y="4360157"/>
            <a:ext cx="1947672" cy="15696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/>
              <a:t>100% required micronutrient supplementation during follow-up</a:t>
            </a:r>
          </a:p>
          <a:p>
            <a:endParaRPr sz="1200" dirty="0"/>
          </a:p>
          <a:p>
            <a:r>
              <a:rPr sz="1200" dirty="0"/>
              <a:t>→ Nutritional monitoring remains an integral part of long-term RYGB care.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8801" y="6343512"/>
            <a:ext cx="9144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 algn="ctr">
              <a:defRPr sz="1450" b="1"/>
            </a:lvl1pPr>
          </a:lstStyle>
          <a:p>
            <a:r>
              <a:rPr dirty="0"/>
              <a:t>LATE PROFILE: internal hernia ± SBO • GJ stricture 4.0% • SBO unrelated to IH 3.7%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F1AC8BF8-E86D-A3AB-53F1-45546B7D0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421" y="1417959"/>
            <a:ext cx="6067157" cy="20412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18-09-26 - 12.12.png">
            <a:extLst>
              <a:ext uri="{FF2B5EF4-FFF2-40B4-BE49-F238E27FC236}">
                <a16:creationId xmlns:a16="http://schemas.microsoft.com/office/drawing/2014/main" id="{76597451-0D65-D9E8-05D1-1F963F85A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767" y="2404243"/>
            <a:ext cx="8692338" cy="201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33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0096A0"/>
                </a:solidFill>
                <a:latin typeface="Aptos"/>
              </a:rPr>
              <a:t>PAIR 2  |  ANATOMY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dirty="0">
                <a:solidFill>
                  <a:srgbClr val="232B34"/>
                </a:solidFill>
                <a:latin typeface="Aptos"/>
              </a:rPr>
              <a:t>BPD/DS vs SADI-S </a:t>
            </a:r>
            <a:r>
              <a:rPr lang="it-IT" sz="2300" b="1" dirty="0">
                <a:solidFill>
                  <a:srgbClr val="232B34"/>
                </a:solidFill>
                <a:latin typeface="Aptos"/>
              </a:rPr>
              <a:t>: </a:t>
            </a:r>
            <a:r>
              <a:rPr sz="2300" b="1" dirty="0">
                <a:solidFill>
                  <a:srgbClr val="232B34"/>
                </a:solidFill>
                <a:latin typeface="Aptos"/>
              </a:rPr>
              <a:t>simplifying the switch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6046" y="1244465"/>
            <a:ext cx="4206240" cy="1839817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842350" y="1372481"/>
            <a:ext cx="39136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0096A0"/>
                </a:solidFill>
                <a:latin typeface="Aptos"/>
              </a:rPr>
              <a:t>BPD / 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2350" y="1774817"/>
            <a:ext cx="3913632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B34"/>
                </a:solidFill>
                <a:latin typeface="Aptos"/>
              </a:rPr>
              <a:t>Sleeve
+ duodenal transection
+ duodeno-ileal anastomosis
+ jejunoileal anastomosis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6606" y="1244465"/>
            <a:ext cx="4206240" cy="1839817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22910" y="1372481"/>
            <a:ext cx="39136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07E36"/>
                </a:solidFill>
                <a:latin typeface="Aptos"/>
              </a:rPr>
              <a:t>SADI-S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22910" y="1774817"/>
            <a:ext cx="3913632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B34"/>
                </a:solidFill>
                <a:latin typeface="Aptos"/>
              </a:rPr>
              <a:t>Sleeve
+ duodenal transection
+ single duodeno-ileal anastomosis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6099048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 dirty="0">
                <a:solidFill>
                  <a:srgbClr val="232B34"/>
                </a:solidFill>
                <a:latin typeface="Aptos"/>
              </a:rPr>
              <a:t>SADI-S simplifies reconstruction — but the sleeve and powerful malabsorptive physiology remain.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459F9629-9272-F842-6BDE-8031D764A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271" y="2541569"/>
            <a:ext cx="2324909" cy="3306537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BA9274CA-FC9E-8163-5215-756458842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020" y="2541568"/>
            <a:ext cx="2324910" cy="330653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4281706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2  |  </a:t>
            </a:r>
            <a:r>
              <a:rPr lang="it-IT" dirty="0"/>
              <a:t>PERIOPERATIVE AND </a:t>
            </a:r>
            <a:r>
              <a:rPr dirty="0"/>
              <a:t>5-YEAR COMPARATIVE 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81508"/>
            <a:ext cx="969264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50"/>
            </a:lvl1pPr>
          </a:lstStyle>
          <a:p>
            <a:r>
              <a:rPr dirty="0"/>
              <a:t>Goncalves et al. 2026 • multicenter retrospective cohort • n=516 • 358 BPD/DS / 158 SADI-S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30103" y="3172275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76407" y="3300291"/>
            <a:ext cx="19476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WEIGHT LOSS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0103" y="3702627"/>
            <a:ext cx="2377440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/>
            </a:lvl1pPr>
          </a:lstStyle>
          <a:p>
            <a:r>
              <a:rPr dirty="0"/>
              <a:t>5-y %TWL</a:t>
            </a:r>
            <a:endParaRPr lang="it-IT" dirty="0"/>
          </a:p>
          <a:p>
            <a:endParaRPr dirty="0"/>
          </a:p>
          <a:p>
            <a:r>
              <a:rPr dirty="0"/>
              <a:t>37.14% SADI-S vs 35.61%</a:t>
            </a:r>
            <a:r>
              <a:rPr lang="it-IT" dirty="0"/>
              <a:t> </a:t>
            </a:r>
            <a:r>
              <a:rPr dirty="0"/>
              <a:t>BPD/DS</a:t>
            </a:r>
          </a:p>
          <a:p>
            <a:r>
              <a:rPr dirty="0"/>
              <a:t>p = 0.434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07543" y="3172275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853847" y="3300291"/>
            <a:ext cx="19476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OPERATIVE EFFICIENCY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53847" y="3702627"/>
            <a:ext cx="1947672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/>
            </a:lvl1pPr>
          </a:lstStyle>
          <a:p>
            <a:r>
              <a:rPr dirty="0"/>
              <a:t>Median operative time</a:t>
            </a:r>
          </a:p>
          <a:p>
            <a:r>
              <a:rPr dirty="0"/>
              <a:t>150 vs 174 min</a:t>
            </a:r>
            <a:endParaRPr lang="it-IT" dirty="0"/>
          </a:p>
          <a:p>
            <a:endParaRPr dirty="0"/>
          </a:p>
          <a:p>
            <a:r>
              <a:rPr dirty="0"/>
              <a:t>SADI-S −24 min; p &lt; 0.001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5678638"/>
            <a:ext cx="9144000" cy="9233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 algn="ctr">
              <a:defRPr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At 5 years, efficacy was highly comparable; the main differentiators were shorter operative time with SADI-S, higher early reoperation after SADI-S, and a higher micronutrient-deficiency burden after BPD/DS.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08EA92CF-FF9F-E792-8AEF-D6B2B9820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17" y="974168"/>
            <a:ext cx="5564886" cy="1836835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BAAB89A9-4694-DBA8-8955-3AB7C275C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611" y="1947032"/>
            <a:ext cx="4165600" cy="2692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2  |  RANDOMIZED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SADI vs BPD/DS </a:t>
            </a:r>
            <a:r>
              <a:rPr lang="it-IT" dirty="0"/>
              <a:t>:</a:t>
            </a:r>
            <a:r>
              <a:rPr dirty="0"/>
              <a:t> 5-year randomized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34866"/>
            <a:ext cx="969264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50"/>
            </a:lvl1pPr>
          </a:lstStyle>
          <a:p>
            <a:r>
              <a:rPr dirty="0" err="1"/>
              <a:t>Axer</a:t>
            </a:r>
            <a:r>
              <a:rPr dirty="0"/>
              <a:t> et al. 2026 • single-center RCT • treated n=56 • primary 5-y weight outcome available in n=47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53701" y="4449161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400005" y="4577177"/>
            <a:ext cx="19476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000" b="1"/>
              <a:t>34.3%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00005" y="4979513"/>
            <a:ext cx="1947672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/>
            </a:lvl1pPr>
          </a:lstStyle>
          <a:p>
            <a:r>
              <a:rPr dirty="0"/>
              <a:t>Observed 5-y %TWL</a:t>
            </a:r>
          </a:p>
          <a:p>
            <a:r>
              <a:rPr dirty="0"/>
              <a:t>SADI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31141" y="4449161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77445" y="4577177"/>
            <a:ext cx="19476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000" b="1"/>
              <a:t>36.7%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77445" y="4979513"/>
            <a:ext cx="1947672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/>
            </a:lvl1pPr>
          </a:lstStyle>
          <a:p>
            <a:r>
              <a:rPr dirty="0"/>
              <a:t>Observed 5-y %TWL</a:t>
            </a:r>
          </a:p>
          <a:p>
            <a:r>
              <a:rPr dirty="0"/>
              <a:t>BPD/DS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013153" y="4449162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159457" y="4492966"/>
            <a:ext cx="1947672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/>
            </a:lvl1pPr>
          </a:lstStyle>
          <a:p>
            <a:r>
              <a:rPr b="1" dirty="0"/>
              <a:t>REOPERATION PATTERN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9457" y="4764787"/>
            <a:ext cx="1947672" cy="175432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/>
            </a:lvl1pPr>
          </a:lstStyle>
          <a:p>
            <a:r>
              <a:rPr dirty="0"/>
              <a:t>Procedure-related reoperation: </a:t>
            </a:r>
            <a:endParaRPr lang="it-IT" dirty="0"/>
          </a:p>
          <a:p>
            <a:r>
              <a:rPr dirty="0"/>
              <a:t>6/29 SADI vs 6/27 BPD/DS</a:t>
            </a:r>
          </a:p>
          <a:p>
            <a:endParaRPr dirty="0"/>
          </a:p>
          <a:p>
            <a:r>
              <a:rPr dirty="0"/>
              <a:t>Internal herniation: 4 patients — BPD/DS only</a:t>
            </a:r>
          </a:p>
          <a:p>
            <a:r>
              <a:rPr dirty="0"/>
              <a:t>Malnutrition-related corrective surgery: BPD/DS only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E352AB2C-5A8C-7518-4B70-9539CAE9E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19" y="1884886"/>
            <a:ext cx="5394874" cy="1898948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32AC72FF-F4DC-A08D-85AE-49D1A80B7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081" y="1481908"/>
            <a:ext cx="4425644" cy="270490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3115056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2  |  10-YEAR COMPARATIVE EVIDENCE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450861"/>
            <a:ext cx="978408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BPD/DS vs SADI-S </a:t>
            </a:r>
            <a:r>
              <a:rPr lang="it-IT" dirty="0"/>
              <a:t>:</a:t>
            </a:r>
            <a:r>
              <a:rPr dirty="0"/>
              <a:t> similar efficacy, but a different nutritional burden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807273"/>
            <a:ext cx="969264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50"/>
            </a:lvl1pPr>
          </a:lstStyle>
          <a:p>
            <a:r>
              <a:rPr dirty="0"/>
              <a:t>El Ghazal et al. 2025 • multicenter retrospective cohort • n=133 (101 BPD/DS; 32 SADI-S)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70903" y="1210510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617207" y="1338526"/>
            <a:ext cx="19476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WEIGHT LOSS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08063" y="1676579"/>
            <a:ext cx="1947672" cy="13849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/>
            </a:lvl1pPr>
          </a:lstStyle>
          <a:p>
            <a:r>
              <a:rPr dirty="0"/>
              <a:t>Maximum %TWL</a:t>
            </a:r>
          </a:p>
          <a:p>
            <a:endParaRPr dirty="0"/>
          </a:p>
          <a:p>
            <a:r>
              <a:rPr dirty="0"/>
              <a:t>47.3%  SADI-S</a:t>
            </a:r>
          </a:p>
          <a:p>
            <a:r>
              <a:rPr dirty="0"/>
              <a:t>45.7%  BPD/DS</a:t>
            </a:r>
          </a:p>
          <a:p>
            <a:endParaRPr dirty="0"/>
          </a:p>
          <a:p>
            <a:r>
              <a:rPr dirty="0"/>
              <a:t>p = 0.418</a:t>
            </a:r>
          </a:p>
          <a:p>
            <a:r>
              <a:rPr dirty="0"/>
              <a:t>→ No significant difference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075420" y="1207009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221724" y="1335025"/>
            <a:ext cx="19476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METABOLIC RESPONSE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21724" y="1464363"/>
            <a:ext cx="1947672" cy="15696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/>
            </a:lvl1pPr>
          </a:lstStyle>
          <a:p>
            <a:endParaRPr dirty="0"/>
          </a:p>
          <a:p>
            <a:r>
              <a:rPr b="1" dirty="0"/>
              <a:t>T2DM</a:t>
            </a:r>
            <a:r>
              <a:rPr dirty="0"/>
              <a:t>   80.0% vs 86.8%</a:t>
            </a:r>
          </a:p>
          <a:p>
            <a:r>
              <a:rPr b="1" dirty="0"/>
              <a:t>HTN</a:t>
            </a:r>
            <a:r>
              <a:rPr dirty="0"/>
              <a:t>     69.6% vs 61.4%</a:t>
            </a:r>
          </a:p>
          <a:p>
            <a:r>
              <a:rPr b="1" dirty="0"/>
              <a:t>HLD</a:t>
            </a:r>
            <a:r>
              <a:rPr dirty="0"/>
              <a:t>     88.9% vs 64.7%</a:t>
            </a:r>
          </a:p>
          <a:p>
            <a:r>
              <a:rPr b="1" dirty="0"/>
              <a:t>OSA</a:t>
            </a:r>
            <a:r>
              <a:rPr dirty="0"/>
              <a:t>     80.0% vs 59.5%</a:t>
            </a:r>
          </a:p>
          <a:p>
            <a:endParaRPr dirty="0"/>
          </a:p>
          <a:p>
            <a:r>
              <a:rPr dirty="0"/>
              <a:t>→ No significant between-group differences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70903" y="3711089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17207" y="3748116"/>
            <a:ext cx="1947672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NUTRITION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17207" y="3957649"/>
            <a:ext cx="1947672" cy="175432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/>
            </a:lvl1pPr>
          </a:lstStyle>
          <a:p>
            <a:r>
              <a:rPr dirty="0"/>
              <a:t>Nutritional deficiencies</a:t>
            </a:r>
          </a:p>
          <a:p>
            <a:endParaRPr dirty="0"/>
          </a:p>
          <a:p>
            <a:r>
              <a:rPr dirty="0"/>
              <a:t>53.5%  BPD/DS</a:t>
            </a:r>
          </a:p>
          <a:p>
            <a:r>
              <a:rPr dirty="0"/>
              <a:t>15.6%  SADI-S</a:t>
            </a:r>
          </a:p>
          <a:p>
            <a:endParaRPr dirty="0"/>
          </a:p>
          <a:p>
            <a:r>
              <a:rPr dirty="0"/>
              <a:t>p &lt; 0.001</a:t>
            </a:r>
          </a:p>
          <a:p>
            <a:endParaRPr dirty="0"/>
          </a:p>
          <a:p>
            <a:r>
              <a:rPr dirty="0"/>
              <a:t>→ Largest observed between-group difference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75420" y="3707589"/>
            <a:ext cx="2240280" cy="201168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221724" y="3749615"/>
            <a:ext cx="1947672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LATE SAFETY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21724" y="4006919"/>
            <a:ext cx="1947672" cy="175432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/>
            </a:lvl1pPr>
          </a:lstStyle>
          <a:p>
            <a:r>
              <a:rPr dirty="0"/>
              <a:t>Late complications</a:t>
            </a:r>
          </a:p>
          <a:p>
            <a:endParaRPr dirty="0"/>
          </a:p>
          <a:p>
            <a:r>
              <a:rPr dirty="0"/>
              <a:t>44.6%  BPD/DS</a:t>
            </a:r>
          </a:p>
          <a:p>
            <a:r>
              <a:rPr dirty="0"/>
              <a:t>31.3%  SADI-S</a:t>
            </a:r>
          </a:p>
          <a:p>
            <a:r>
              <a:rPr dirty="0"/>
              <a:t>p = 0.183</a:t>
            </a:r>
          </a:p>
          <a:p>
            <a:endParaRPr dirty="0"/>
          </a:p>
          <a:p>
            <a:r>
              <a:rPr dirty="0"/>
              <a:t>Revisions: 7.9% vs 12.5%</a:t>
            </a:r>
          </a:p>
          <a:p>
            <a:r>
              <a:rPr dirty="0"/>
              <a:t>p = 0.482</a:t>
            </a:r>
          </a:p>
          <a:p>
            <a:r>
              <a:rPr dirty="0"/>
              <a:t>→ No significant difference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85552" y="5921508"/>
            <a:ext cx="6606448" cy="9233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 algn="ctr">
              <a:defRPr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At 10 years, weight loss and metabolic remission were similar. The clearest separation was nutritional: deficiencies were substantially more frequent after BPD/DS.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6C2B889D-FCCF-E088-5D3D-EA2DE76C7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60" y="1186768"/>
            <a:ext cx="4180442" cy="1641823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36DBDBA6-C9F1-D879-87CD-50A5D071C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994" y="3061574"/>
            <a:ext cx="4583174" cy="380116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THE PYLORUS PARADOX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Pylorus preserved but is SADI-S really “reflux safe”?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61160" y="3216926"/>
            <a:ext cx="2834640" cy="274320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807464" y="3344942"/>
            <a:ext cx="25420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THE PYLORUS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07464" y="3747278"/>
            <a:ext cx="2542032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500" dirty="0"/>
              <a:t>Preserved in SADI-S</a:t>
            </a:r>
          </a:p>
          <a:p>
            <a:endParaRPr sz="1500" dirty="0"/>
          </a:p>
          <a:p>
            <a:r>
              <a:rPr sz="1500" dirty="0"/>
              <a:t>• Regulates gastric emptying</a:t>
            </a:r>
          </a:p>
          <a:p>
            <a:r>
              <a:rPr sz="1500" dirty="0"/>
              <a:t>• Keeps reconstruction post-pyloric</a:t>
            </a:r>
          </a:p>
          <a:p>
            <a:r>
              <a:rPr sz="1500" dirty="0"/>
              <a:t>• May limit retrograde </a:t>
            </a:r>
            <a:r>
              <a:rPr sz="1500" dirty="0" err="1"/>
              <a:t>duodenogastric</a:t>
            </a:r>
            <a:r>
              <a:rPr sz="1500" dirty="0"/>
              <a:t> / bile flow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78680" y="3216926"/>
            <a:ext cx="2871216" cy="274320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24984" y="3344942"/>
            <a:ext cx="25420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THE SLEEVE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24984" y="3747278"/>
            <a:ext cx="2542032" cy="1938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500" dirty="0"/>
              <a:t>Endoscopy at mean 6 years (n=36):</a:t>
            </a:r>
          </a:p>
          <a:p>
            <a:r>
              <a:rPr sz="1500" dirty="0"/>
              <a:t>72% normal  </a:t>
            </a:r>
            <a:endParaRPr lang="it-IT" sz="1500" dirty="0"/>
          </a:p>
          <a:p>
            <a:r>
              <a:rPr sz="1500" dirty="0"/>
              <a:t>14% LA-A  </a:t>
            </a:r>
            <a:endParaRPr lang="it-IT" sz="1500" dirty="0"/>
          </a:p>
          <a:p>
            <a:r>
              <a:rPr sz="1500" dirty="0"/>
              <a:t>8.3% LA-C/D</a:t>
            </a:r>
          </a:p>
          <a:p>
            <a:endParaRPr sz="1500" dirty="0"/>
          </a:p>
          <a:p>
            <a:r>
              <a:rPr sz="1500" dirty="0"/>
              <a:t>→ GERD can still occur despite pylorus preservation.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96200" y="3216926"/>
            <a:ext cx="2834640" cy="274320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42504" y="3344942"/>
            <a:ext cx="25420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THE PARADOX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42504" y="3747278"/>
            <a:ext cx="2542032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400"/>
              <a:t>BILE REFLUX</a:t>
            </a:r>
          </a:p>
          <a:p>
            <a:r>
              <a:rPr sz="1400"/>
              <a:t>Pylorus preservation may limit duodenogastric reflux.</a:t>
            </a:r>
          </a:p>
          <a:p>
            <a:endParaRPr sz="1400"/>
          </a:p>
          <a:p>
            <a:r>
              <a:rPr sz="1400"/>
              <a:t>GERD</a:t>
            </a:r>
          </a:p>
          <a:p>
            <a:r>
              <a:rPr sz="1400"/>
              <a:t>Sleeve physiology remains a reflux substrate.</a:t>
            </a:r>
          </a:p>
          <a:p>
            <a:endParaRPr sz="1400"/>
          </a:p>
          <a:p>
            <a:r>
              <a:rPr sz="1400"/>
              <a:t>→ These are different mechanisms.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6281928"/>
            <a:ext cx="914400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800" b="1" dirty="0"/>
              <a:t>The PYLORUS may protect against bile reflux but the SLEEVE may still promote GERD.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7F0ADD22-C54D-CC22-B59E-2762B9E20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" y="1069761"/>
            <a:ext cx="5616843" cy="18556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2  |  BILE REFLUX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1035200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Bile reflux after SADI-S</a:t>
            </a:r>
            <a:r>
              <a:rPr lang="it-IT" dirty="0"/>
              <a:t>: </a:t>
            </a:r>
            <a:r>
              <a:rPr dirty="0"/>
              <a:t>low incidence, but what does 1.23% really mean?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41159"/>
            <a:ext cx="96926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50" dirty="0"/>
              <a:t>Portela et al. 2022 • 7 observational studies • 2,029 patients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5DF1DAC6-A333-2C46-9DEC-C7EC104B97F0}"/>
              </a:ext>
            </a:extLst>
          </p:cNvPr>
          <p:cNvSpPr txBox="1"/>
          <p:nvPr/>
        </p:nvSpPr>
        <p:spPr>
          <a:xfrm>
            <a:off x="1278287" y="3581397"/>
            <a:ext cx="1773385" cy="9233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700" b="1" dirty="0"/>
              <a:t>POOLED INCIDENCE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57FC7D9E-3364-2F29-C93B-EA119B819F28}"/>
              </a:ext>
            </a:extLst>
          </p:cNvPr>
          <p:cNvSpPr txBox="1"/>
          <p:nvPr/>
        </p:nvSpPr>
        <p:spPr>
          <a:xfrm>
            <a:off x="3711362" y="3599119"/>
            <a:ext cx="3273332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/>
              <a:t>25 / 2,029 patients</a:t>
            </a:r>
          </a:p>
          <a:p>
            <a:endParaRPr sz="1200" dirty="0"/>
          </a:p>
          <a:p>
            <a:r>
              <a:rPr sz="1200" dirty="0"/>
              <a:t>1.23% reported bile reflux</a:t>
            </a:r>
          </a:p>
          <a:p>
            <a:r>
              <a:rPr sz="1200" dirty="0"/>
              <a:t>Random-effects event rate: 0.016</a:t>
            </a:r>
          </a:p>
          <a:p>
            <a:r>
              <a:rPr sz="1200" dirty="0"/>
              <a:t>95% CI: 0.004–0.055</a:t>
            </a: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615AAFC0-6A1E-E8A8-6E8F-24D2EAC9F359}"/>
              </a:ext>
            </a:extLst>
          </p:cNvPr>
          <p:cNvSpPr txBox="1"/>
          <p:nvPr/>
        </p:nvSpPr>
        <p:spPr>
          <a:xfrm>
            <a:off x="1278287" y="5138449"/>
            <a:ext cx="25603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700" b="1" dirty="0"/>
              <a:t>PILORUS + LOOP</a:t>
            </a: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33058F9C-74E4-D8F9-D831-E7AEC4CE16ED}"/>
              </a:ext>
            </a:extLst>
          </p:cNvPr>
          <p:cNvSpPr txBox="1"/>
          <p:nvPr/>
        </p:nvSpPr>
        <p:spPr>
          <a:xfrm>
            <a:off x="4279753" y="4786916"/>
            <a:ext cx="2414016" cy="1938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/>
              <a:t>Pylorus preservation + post-pyloric reconstruction may reduce bile reflux.</a:t>
            </a:r>
          </a:p>
          <a:p>
            <a:endParaRPr sz="1200" dirty="0"/>
          </a:p>
          <a:p>
            <a:r>
              <a:rPr sz="1200" dirty="0"/>
              <a:t>But the loop configuration still permits bile to reach the sleeve.</a:t>
            </a:r>
          </a:p>
          <a:p>
            <a:endParaRPr sz="1200" dirty="0"/>
          </a:p>
          <a:p>
            <a:r>
              <a:rPr sz="1200" dirty="0"/>
              <a:t>→ Authors suggest that pyloric insufficiency/hypotonia may contribute.</a:t>
            </a:r>
          </a:p>
        </p:txBody>
      </p:sp>
      <p:sp>
        <p:nvSpPr>
          <p:cNvPr id="28" name="Rounded Rectangle 13">
            <a:extLst>
              <a:ext uri="{FF2B5EF4-FFF2-40B4-BE49-F238E27FC236}">
                <a16:creationId xmlns:a16="http://schemas.microsoft.com/office/drawing/2014/main" id="{334C3F3C-0FD2-D8F7-0888-F2EAE7544E81}"/>
              </a:ext>
            </a:extLst>
          </p:cNvPr>
          <p:cNvSpPr/>
          <p:nvPr/>
        </p:nvSpPr>
        <p:spPr>
          <a:xfrm>
            <a:off x="7656722" y="4690226"/>
            <a:ext cx="4443984" cy="2010894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14">
            <a:extLst>
              <a:ext uri="{FF2B5EF4-FFF2-40B4-BE49-F238E27FC236}">
                <a16:creationId xmlns:a16="http://schemas.microsoft.com/office/drawing/2014/main" id="{D5F5A1DD-C719-D382-1379-8C7579429BCB}"/>
              </a:ext>
            </a:extLst>
          </p:cNvPr>
          <p:cNvSpPr txBox="1"/>
          <p:nvPr/>
        </p:nvSpPr>
        <p:spPr>
          <a:xfrm>
            <a:off x="7839161" y="4830355"/>
            <a:ext cx="3730752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00" b="1">
                <a:solidFill>
                  <a:srgbClr val="F07E36"/>
                </a:solidFill>
                <a:latin typeface="Aptos"/>
              </a:defRPr>
            </a:lvl1pPr>
          </a:lstStyle>
          <a:p>
            <a:r>
              <a:rPr dirty="0"/>
              <a:t>WHY 1.23% IS NOT THE WHOLE STORY</a:t>
            </a:r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3059D766-0492-FB12-672B-40A951491DA4}"/>
              </a:ext>
            </a:extLst>
          </p:cNvPr>
          <p:cNvSpPr txBox="1"/>
          <p:nvPr/>
        </p:nvSpPr>
        <p:spPr>
          <a:xfrm>
            <a:off x="7839161" y="5290524"/>
            <a:ext cx="3730752" cy="868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019" dirty="0"/>
              <a:t>Mean follow-up ≈ 10.3 months (range 6–28 months)</a:t>
            </a:r>
          </a:p>
          <a:p>
            <a:r>
              <a:rPr sz="1019" dirty="0"/>
              <a:t>6/7 studies were retrospective; only 2 clearly described diagnostic criteria.</a:t>
            </a:r>
          </a:p>
          <a:p>
            <a:endParaRPr sz="1019" dirty="0"/>
          </a:p>
          <a:p>
            <a:r>
              <a:rPr sz="1019" dirty="0"/>
              <a:t>GRADE: VERY LOW certainty</a:t>
            </a:r>
          </a:p>
          <a:p>
            <a:r>
              <a:rPr sz="1019" dirty="0"/>
              <a:t>→ Short follow-up + diagnostic heterogeneity may have underestimated late bile reflux.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5D9B8F49-73F4-F1CF-5632-B224D8C979A5}"/>
              </a:ext>
            </a:extLst>
          </p:cNvPr>
          <p:cNvSpPr txBox="1"/>
          <p:nvPr/>
        </p:nvSpPr>
        <p:spPr>
          <a:xfrm>
            <a:off x="3196210" y="384580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--&gt;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AD52AEB6-C71D-C1E0-3F25-15111E21DB82}"/>
              </a:ext>
            </a:extLst>
          </p:cNvPr>
          <p:cNvSpPr txBox="1"/>
          <p:nvPr/>
        </p:nvSpPr>
        <p:spPr>
          <a:xfrm>
            <a:off x="3838607" y="519152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--&gt;</a:t>
            </a:r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38DC54EE-7662-A3AC-51BC-923DD3D9A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356" y="1465336"/>
            <a:ext cx="4813988" cy="159396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>
            <a:extLst>
              <a:ext uri="{FF2B5EF4-FFF2-40B4-BE49-F238E27FC236}">
                <a16:creationId xmlns:a16="http://schemas.microsoft.com/office/drawing/2014/main" id="{970CA1C6-3125-ED49-138B-3C7F57434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8" y="4022387"/>
            <a:ext cx="3777048" cy="251557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0096A0"/>
                </a:solidFill>
                <a:latin typeface="Aptos"/>
              </a:rPr>
              <a:t>PAIR 3  |  ANATOMY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dirty="0">
                <a:solidFill>
                  <a:srgbClr val="232B34"/>
                </a:solidFill>
                <a:latin typeface="Aptos"/>
              </a:rPr>
              <a:t>Transit bipartition vs SASI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1325880"/>
            <a:ext cx="96926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>
                <a:solidFill>
                  <a:srgbClr val="5F6C78"/>
                </a:solidFill>
                <a:latin typeface="Aptos"/>
              </a:rPr>
              <a:t>Both exploit intestinal bipartition to combine restriction with a distal intestinal signal.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828800"/>
            <a:ext cx="4206240" cy="219456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0664" y="1956816"/>
            <a:ext cx="39136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96A0"/>
                </a:solidFill>
                <a:latin typeface="Aptos"/>
              </a:rPr>
              <a:t>TRANSIT BIPARTITION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664" y="2359152"/>
            <a:ext cx="3913632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B34"/>
                </a:solidFill>
                <a:latin typeface="Aptos"/>
              </a:rPr>
              <a:t>Sleeve
+ intestinal bipartition
Food reaches distal ileum through a shortcut while retaining a physiologic route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74920" y="1828800"/>
            <a:ext cx="4206240" cy="219456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21224" y="1956816"/>
            <a:ext cx="39136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07E36"/>
                </a:solidFill>
                <a:latin typeface="Aptos"/>
              </a:rPr>
              <a:t>SASI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21224" y="2359152"/>
            <a:ext cx="3913632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B34"/>
                </a:solidFill>
                <a:latin typeface="Aptos"/>
              </a:rPr>
              <a:t>Sleeve
+ loop gastro-ileal anastomosis
Simpler reconstruction, but wider variation in configurations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76ABA78B-E4B3-48BC-4AC8-2CFD87900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772" y="3483864"/>
            <a:ext cx="2147411" cy="305409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3  |  SHORT TERM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lang="it-IT" dirty="0"/>
              <a:t>T</a:t>
            </a:r>
            <a:r>
              <a:rPr dirty="0" err="1"/>
              <a:t>echnical</a:t>
            </a:r>
            <a:r>
              <a:rPr dirty="0"/>
              <a:t> simplification favors SASI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29122"/>
            <a:ext cx="969264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50"/>
            </a:lvl1pPr>
          </a:lstStyle>
          <a:p>
            <a:r>
              <a:rPr dirty="0" err="1"/>
              <a:t>Grubnik</a:t>
            </a:r>
            <a:r>
              <a:rPr dirty="0"/>
              <a:t> et al. 2025 • retrospective cohort • n=33 • SG+TB 12 / SASI 21 • follow-up 6–48 months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717171" y="5287546"/>
            <a:ext cx="20574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717171" y="5397274"/>
            <a:ext cx="20574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800" b="1"/>
              <a:t>158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0323" y="5909338"/>
            <a:ext cx="191109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/>
              <a:t>SG + Transit Bipartition</a:t>
            </a:r>
          </a:p>
          <a:p>
            <a:r>
              <a:rPr sz="1100"/>
              <a:t>mean operative time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911731" y="5287546"/>
            <a:ext cx="20574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911731" y="5397274"/>
            <a:ext cx="20574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800" b="1"/>
              <a:t>112 min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84883" y="5909338"/>
            <a:ext cx="191109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/>
              <a:t>SASI</a:t>
            </a:r>
          </a:p>
          <a:p>
            <a:r>
              <a:rPr sz="1100"/>
              <a:t>mean operative time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06291" y="5287546"/>
            <a:ext cx="20574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06291" y="5397274"/>
            <a:ext cx="20574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500" b="1"/>
              <a:t>−46 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9443" y="5909338"/>
            <a:ext cx="191109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/>
              <a:t>SASI vs TB</a:t>
            </a:r>
          </a:p>
          <a:p>
            <a:r>
              <a:rPr sz="1100"/>
              <a:t>p &lt; 0.05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67817" y="3073706"/>
            <a:ext cx="2724471" cy="344828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42344" y="3313841"/>
            <a:ext cx="20574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EARLY SAFETY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57140" y="3688262"/>
            <a:ext cx="2345823" cy="28337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sz="1200" dirty="0"/>
              <a:t>No serious intraoperative complications or mortality.</a:t>
            </a:r>
          </a:p>
          <a:p>
            <a:pPr>
              <a:lnSpc>
                <a:spcPct val="150000"/>
              </a:lnSpc>
            </a:pPr>
            <a:endParaRPr sz="1200" dirty="0"/>
          </a:p>
          <a:p>
            <a:pPr>
              <a:lnSpc>
                <a:spcPct val="150000"/>
              </a:lnSpc>
            </a:pPr>
            <a:r>
              <a:rPr sz="1200" dirty="0"/>
              <a:t>Postoperative bleeding: 1 case in each group.</a:t>
            </a:r>
          </a:p>
          <a:p>
            <a:pPr>
              <a:lnSpc>
                <a:spcPct val="150000"/>
              </a:lnSpc>
            </a:pPr>
            <a:r>
              <a:rPr sz="1200" dirty="0"/>
              <a:t>Pulmonary embolism: 1 case after SASI.</a:t>
            </a:r>
          </a:p>
          <a:p>
            <a:pPr>
              <a:lnSpc>
                <a:spcPct val="150000"/>
              </a:lnSpc>
            </a:pPr>
            <a:r>
              <a:rPr sz="1200" dirty="0"/>
              <a:t>Internal hernia: 1 case after TB, requiring laparoscopic reoperation.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92500CAE-5BD7-A2F7-6805-BFB7DD8D6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290" y="2018243"/>
            <a:ext cx="6447695" cy="220426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3  |  SHORT TERM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Transit Bipartition</a:t>
            </a:r>
            <a:r>
              <a:rPr lang="it-IT" dirty="0"/>
              <a:t>: </a:t>
            </a:r>
            <a:r>
              <a:rPr dirty="0"/>
              <a:t>effective at 12 months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49133"/>
            <a:ext cx="969264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50"/>
            </a:lvl1pPr>
          </a:lstStyle>
          <a:p>
            <a:r>
              <a:rPr dirty="0"/>
              <a:t>Al &amp; Taskin 2022 • single-center retrospective analysis of prospectively collected data • n=883 • 73.2% follow-up at 12 months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26909" y="4505018"/>
            <a:ext cx="548640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b="1"/>
              <a:t>WEIGHT LOSS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26909" y="4761050"/>
            <a:ext cx="5486400" cy="310896"/>
          </a:xfrm>
          <a:prstGeom prst="roundRect">
            <a:avLst/>
          </a:prstGeom>
          <a:solidFill>
            <a:srgbClr val="D9E2E5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426909" y="4761050"/>
            <a:ext cx="5184647" cy="310896"/>
          </a:xfrm>
          <a:prstGeom prst="roundRect">
            <a:avLst/>
          </a:prstGeom>
          <a:solidFill>
            <a:srgbClr val="0096A0"/>
          </a:solidFill>
          <a:ln>
            <a:solidFill>
              <a:srgbClr val="009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86460" y="4733618"/>
            <a:ext cx="1205539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000" b="1" dirty="0"/>
              <a:t>19.8%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7304" y="5275033"/>
            <a:ext cx="54864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dirty="0"/>
              <a:t>12-mo %TWL</a:t>
            </a:r>
          </a:p>
          <a:p>
            <a:r>
              <a:rPr sz="1100" dirty="0"/>
              <a:t>646 patients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26909" y="5721170"/>
            <a:ext cx="5486400" cy="310896"/>
          </a:xfrm>
          <a:prstGeom prst="roundRect">
            <a:avLst/>
          </a:prstGeom>
          <a:solidFill>
            <a:srgbClr val="D9E2E5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426909" y="5721170"/>
            <a:ext cx="4896612" cy="310896"/>
          </a:xfrm>
          <a:prstGeom prst="roundRect">
            <a:avLst/>
          </a:prstGeom>
          <a:solidFill>
            <a:srgbClr val="F07E36"/>
          </a:solidFill>
          <a:ln>
            <a:solidFill>
              <a:srgbClr val="F07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86460" y="5693738"/>
            <a:ext cx="1205539" cy="5386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900" b="1" dirty="0"/>
              <a:t>27.2</a:t>
            </a:r>
            <a:r>
              <a:rPr lang="it-IT" sz="2900" b="1" dirty="0"/>
              <a:t>%</a:t>
            </a:r>
            <a:endParaRPr sz="29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025073" y="4381574"/>
            <a:ext cx="2103120" cy="4060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019" dirty="0"/>
              <a:t>12-mo BMI (kg/m²)</a:t>
            </a:r>
          </a:p>
          <a:p>
            <a:r>
              <a:rPr sz="1019" dirty="0"/>
              <a:t>34.1 at baseline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" y="3759782"/>
            <a:ext cx="1627191" cy="1068746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3869510"/>
            <a:ext cx="1627191" cy="5386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900" b="1"/>
              <a:t>83.3%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8992" y="4381574"/>
            <a:ext cx="1513995" cy="4154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050"/>
              <a:t>HbA1c normalization</a:t>
            </a:r>
          </a:p>
          <a:p>
            <a:r>
              <a:rPr sz="1050"/>
              <a:t>12 months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4892040"/>
            <a:ext cx="8686800" cy="13849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400" dirty="0"/>
              <a:t>HTN: 43.5% → 6.3%</a:t>
            </a:r>
          </a:p>
          <a:p>
            <a:r>
              <a:rPr sz="1400" dirty="0"/>
              <a:t>Hyperlipidemia: 21.5% → 2.5%</a:t>
            </a:r>
          </a:p>
          <a:p>
            <a:r>
              <a:rPr sz="1400" dirty="0"/>
              <a:t>Hypertriglyceridemia: 47.3% → 9.6%</a:t>
            </a:r>
          </a:p>
          <a:p>
            <a:r>
              <a:rPr sz="1400" dirty="0"/>
              <a:t>All p &lt; 0.001</a:t>
            </a:r>
          </a:p>
          <a:p>
            <a:endParaRPr sz="1400" dirty="0"/>
          </a:p>
          <a:p>
            <a:r>
              <a:rPr sz="1400" dirty="0"/>
              <a:t>Safety: 10.2% overall complications; 0% mortality.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A026E5FF-746E-64A2-4ABD-7ADA31B5C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890" y="1597221"/>
            <a:ext cx="6540219" cy="199800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3  |  5 YEARS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Transit Bipartition</a:t>
            </a:r>
            <a:r>
              <a:rPr lang="it-IT" dirty="0"/>
              <a:t>:</a:t>
            </a:r>
            <a:r>
              <a:rPr dirty="0"/>
              <a:t> the 5-year benchmark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82980"/>
            <a:ext cx="96926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50" dirty="0"/>
              <a:t>Santoro et al. 2012 • n=1,020 • prospective database series • 59.1% follow-up through 5 years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60320" y="3429000"/>
            <a:ext cx="54864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b="1"/>
              <a:t>WEIGHT LOSS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60320" y="3685032"/>
            <a:ext cx="5486400" cy="310896"/>
          </a:xfrm>
          <a:prstGeom prst="roundRect">
            <a:avLst/>
          </a:prstGeom>
          <a:solidFill>
            <a:srgbClr val="D9E2E5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560320" y="3685032"/>
            <a:ext cx="5184647" cy="310896"/>
          </a:xfrm>
          <a:prstGeom prst="roundRect">
            <a:avLst/>
          </a:prstGeom>
          <a:solidFill>
            <a:srgbClr val="0096A0"/>
          </a:solidFill>
          <a:ln>
            <a:solidFill>
              <a:srgbClr val="009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87328" y="3534531"/>
            <a:ext cx="960121" cy="5386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900" b="1" dirty="0"/>
              <a:t>74%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5600" y="3443275"/>
            <a:ext cx="54864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100" dirty="0"/>
              <a:t>5-y %EBMIL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0320" y="4645152"/>
            <a:ext cx="5486400" cy="310896"/>
          </a:xfrm>
          <a:prstGeom prst="roundRect">
            <a:avLst/>
          </a:prstGeom>
          <a:solidFill>
            <a:srgbClr val="D9E2E5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560319" y="4645152"/>
            <a:ext cx="4855365" cy="310896"/>
          </a:xfrm>
          <a:prstGeom prst="roundRect">
            <a:avLst/>
          </a:prstGeom>
          <a:solidFill>
            <a:srgbClr val="F07E36"/>
          </a:solidFill>
          <a:ln>
            <a:solidFill>
              <a:srgbClr val="F07E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87328" y="4568315"/>
            <a:ext cx="1013111" cy="5386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900" b="1"/>
              <a:t>94%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43928" y="6051095"/>
            <a:ext cx="86868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400" dirty="0"/>
              <a:t>T2DM 86% • HTN 72% • dyslipidemia 85% • OSA 91%</a:t>
            </a:r>
          </a:p>
          <a:p>
            <a:endParaRPr sz="1000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7C05CC8D-0D16-D755-40F6-B4DF6907F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952" y="1561499"/>
            <a:ext cx="5862626" cy="1605336"/>
          </a:xfrm>
          <a:prstGeom prst="rect">
            <a:avLst/>
          </a:prstGeom>
        </p:spPr>
      </p:pic>
      <p:sp>
        <p:nvSpPr>
          <p:cNvPr id="24" name="TextBox 13">
            <a:extLst>
              <a:ext uri="{FF2B5EF4-FFF2-40B4-BE49-F238E27FC236}">
                <a16:creationId xmlns:a16="http://schemas.microsoft.com/office/drawing/2014/main" id="{06F38A0E-FEB2-15D3-3C13-F4757855C228}"/>
              </a:ext>
            </a:extLst>
          </p:cNvPr>
          <p:cNvSpPr txBox="1"/>
          <p:nvPr/>
        </p:nvSpPr>
        <p:spPr>
          <a:xfrm>
            <a:off x="5943600" y="4407408"/>
            <a:ext cx="21031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050" dirty="0"/>
              <a:t>peak %EBMIL at 2 years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3  |  LONG TERM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SASI at 10 years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" y="962297"/>
            <a:ext cx="969264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50"/>
            </a:lvl1pPr>
          </a:lstStyle>
          <a:p>
            <a:r>
              <a:rPr dirty="0"/>
              <a:t>Hamed et al. 2026 • retrospective single-center cohort • 95 final patients • 89 with 10-year data (93.7%)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67237" y="3370647"/>
            <a:ext cx="2240280" cy="2502047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313541" y="3429000"/>
            <a:ext cx="19476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10-YEAR WEIGHT LOSS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8090" y="3811012"/>
            <a:ext cx="2386585" cy="175432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/>
              <a:t>Overall mean %EWL: 58.6 ± 20.3%</a:t>
            </a:r>
            <a:endParaRPr lang="it-IT" sz="1200" dirty="0"/>
          </a:p>
          <a:p>
            <a:endParaRPr sz="1200" dirty="0"/>
          </a:p>
          <a:p>
            <a:r>
              <a:rPr sz="1200" dirty="0"/>
              <a:t>83.1% maintained ≥50% EWL</a:t>
            </a:r>
          </a:p>
          <a:p>
            <a:endParaRPr sz="1200" dirty="0"/>
          </a:p>
          <a:p>
            <a:r>
              <a:rPr sz="1200" dirty="0"/>
              <a:t>Mean %EWL by configuration:</a:t>
            </a:r>
          </a:p>
          <a:p>
            <a:r>
              <a:rPr lang="it-IT" sz="1200" dirty="0"/>
              <a:t>1)</a:t>
            </a:r>
            <a:r>
              <a:rPr sz="1200" dirty="0"/>
              <a:t>30.2% — 250 cm / 4–6 cm</a:t>
            </a:r>
          </a:p>
          <a:p>
            <a:r>
              <a:rPr lang="it-IT" sz="1200" dirty="0"/>
              <a:t>2)</a:t>
            </a:r>
            <a:r>
              <a:rPr sz="1200" dirty="0"/>
              <a:t>57.0% — 300 cm / 2.5 cm</a:t>
            </a:r>
          </a:p>
          <a:p>
            <a:r>
              <a:rPr lang="it-IT" sz="1200" dirty="0"/>
              <a:t>3)</a:t>
            </a:r>
            <a:r>
              <a:rPr sz="1200" dirty="0"/>
              <a:t>62.5% — 350 cm / 2.5 cm</a:t>
            </a:r>
          </a:p>
          <a:p>
            <a:r>
              <a:rPr sz="1200" dirty="0"/>
              <a:t>P &lt; 0.001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44676" y="3370648"/>
            <a:ext cx="2240280" cy="2502048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690981" y="3429000"/>
            <a:ext cx="19476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METABOLIC DURABILITY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90981" y="3777961"/>
            <a:ext cx="1947672" cy="212365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/>
              <a:t>T2DM remission: 88.2% </a:t>
            </a:r>
            <a:r>
              <a:rPr lang="it-IT" sz="1200" dirty="0"/>
              <a:t>overall</a:t>
            </a:r>
            <a:endParaRPr sz="1200" dirty="0"/>
          </a:p>
          <a:p>
            <a:r>
              <a:rPr sz="1200" dirty="0"/>
              <a:t>Group 3 (350 cm / 2.5 cm): 100%</a:t>
            </a:r>
          </a:p>
          <a:p>
            <a:r>
              <a:rPr sz="1200" dirty="0"/>
              <a:t>Hypertension remission: 70%</a:t>
            </a:r>
            <a:r>
              <a:rPr lang="it-IT" sz="1200" dirty="0"/>
              <a:t> overall</a:t>
            </a:r>
            <a:endParaRPr sz="1200" dirty="0"/>
          </a:p>
          <a:p>
            <a:r>
              <a:rPr sz="1200" dirty="0"/>
              <a:t>Dyslipidemia remission: 78%</a:t>
            </a:r>
            <a:r>
              <a:rPr lang="it-IT" sz="1200" dirty="0"/>
              <a:t> overall</a:t>
            </a:r>
            <a:endParaRPr sz="1200" dirty="0"/>
          </a:p>
          <a:p>
            <a:endParaRPr sz="1200" dirty="0"/>
          </a:p>
          <a:p>
            <a:r>
              <a:rPr sz="1200" dirty="0"/>
              <a:t>→ Metabolic efficacy remained high at 10 years.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22115" y="3370647"/>
            <a:ext cx="2240282" cy="2502049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68421" y="3429000"/>
            <a:ext cx="19476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NUTRITIONAL RISK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68421" y="3727006"/>
            <a:ext cx="2093976" cy="212365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/>
              <a:t>Group 1 — 250 cm / 4–6 cm:</a:t>
            </a:r>
          </a:p>
          <a:p>
            <a:r>
              <a:rPr sz="1200" dirty="0"/>
              <a:t>• Protein malnutrition 27%</a:t>
            </a:r>
          </a:p>
          <a:p>
            <a:r>
              <a:rPr sz="1200" dirty="0"/>
              <a:t>• Iron-deficiency anemia 53%</a:t>
            </a:r>
          </a:p>
          <a:p>
            <a:r>
              <a:rPr sz="1200" dirty="0"/>
              <a:t>• Chronic diarrhea/steatorrhea 33%</a:t>
            </a:r>
          </a:p>
          <a:p>
            <a:r>
              <a:rPr sz="1200" dirty="0"/>
              <a:t>• Reversal for malnutrition 40%</a:t>
            </a:r>
          </a:p>
          <a:p>
            <a:endParaRPr sz="1200" dirty="0"/>
          </a:p>
          <a:p>
            <a:r>
              <a:rPr sz="1200" dirty="0"/>
              <a:t>→ The short, wide configuration was clearly unsafe long term.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08702" y="3370648"/>
            <a:ext cx="2231133" cy="250205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45860" y="3429000"/>
            <a:ext cx="194767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REFLUX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5860" y="3749040"/>
            <a:ext cx="1947672" cy="1938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dirty="0"/>
              <a:t>Pre-op GERD: 12.6%</a:t>
            </a:r>
          </a:p>
          <a:p>
            <a:r>
              <a:rPr sz="1200" dirty="0"/>
              <a:t>• Resolution 83%</a:t>
            </a:r>
          </a:p>
          <a:p>
            <a:r>
              <a:rPr sz="1200" dirty="0"/>
              <a:t>• 4 new mild GERD cases — all Group 1</a:t>
            </a:r>
          </a:p>
          <a:p>
            <a:r>
              <a:rPr sz="1200" dirty="0"/>
              <a:t>• Bile reflux 3.1% — all Group 1</a:t>
            </a:r>
          </a:p>
          <a:p>
            <a:endParaRPr sz="1200" dirty="0"/>
          </a:p>
          <a:p>
            <a:r>
              <a:rPr sz="1200" dirty="0"/>
              <a:t>Groups 2–3: no de novo GERD or bile reflux reported.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8809" y="6128396"/>
            <a:ext cx="11314323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b="1"/>
            </a:lvl1pPr>
          </a:lstStyle>
          <a:p>
            <a:r>
              <a:rPr dirty="0"/>
              <a:t>At 10 years, SASI remained metabolically effective</a:t>
            </a:r>
            <a:r>
              <a:rPr lang="it-IT" dirty="0"/>
              <a:t>,</a:t>
            </a:r>
            <a:r>
              <a:rPr dirty="0"/>
              <a:t> but the long-term safety signal was strongly configuration-dependent. A 350-cm common channel with a 2.5-cm anastomosis provided the best efficacy–safety balance.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DD912A80-7C8D-EE9E-EB34-228C889C3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581" y="1361656"/>
            <a:ext cx="5746750" cy="178434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PAIR 3  |  EVIDENCE SYNTHESIS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446303"/>
            <a:ext cx="978408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r>
              <a:rPr dirty="0"/>
              <a:t>SASI</a:t>
            </a:r>
            <a:r>
              <a:rPr lang="it-IT" dirty="0"/>
              <a:t>, </a:t>
            </a:r>
            <a:r>
              <a:rPr dirty="0"/>
              <a:t>promising outcomes, but evidence certainty remains 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791381"/>
            <a:ext cx="969264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250"/>
            </a:lvl1pPr>
          </a:lstStyle>
          <a:p>
            <a:r>
              <a:rPr dirty="0"/>
              <a:t>Haug et al. 2026 • systematic review/meta-analysis • 26 studies • 1,603 patients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632701" y="3342154"/>
            <a:ext cx="2240280" cy="2724465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6" name="TextBox 5"/>
          <p:cNvSpPr txBox="1"/>
          <p:nvPr/>
        </p:nvSpPr>
        <p:spPr>
          <a:xfrm>
            <a:off x="2779005" y="3342154"/>
            <a:ext cx="1947672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EVIDENCE BASE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79005" y="3746716"/>
            <a:ext cx="1947672" cy="203132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400" dirty="0"/>
              <a:t>26 studies</a:t>
            </a:r>
          </a:p>
          <a:p>
            <a:r>
              <a:rPr sz="1400" dirty="0"/>
              <a:t>• 3 RCTs</a:t>
            </a:r>
          </a:p>
          <a:p>
            <a:r>
              <a:rPr sz="1400" dirty="0"/>
              <a:t>• 7 NRCTs</a:t>
            </a:r>
          </a:p>
          <a:p>
            <a:r>
              <a:rPr sz="1400" dirty="0"/>
              <a:t>• 16 single-arm cohorts</a:t>
            </a:r>
          </a:p>
          <a:p>
            <a:endParaRPr sz="1400" dirty="0"/>
          </a:p>
          <a:p>
            <a:r>
              <a:rPr sz="1400" dirty="0"/>
              <a:t>Median follow-up: 12 months</a:t>
            </a:r>
          </a:p>
          <a:p>
            <a:r>
              <a:rPr sz="1400" dirty="0"/>
              <a:t>Most studies reported only 1-year outcomes.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42971" y="3330575"/>
            <a:ext cx="2240280" cy="2724465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9" name="TextBox 8"/>
          <p:cNvSpPr txBox="1"/>
          <p:nvPr/>
        </p:nvSpPr>
        <p:spPr>
          <a:xfrm>
            <a:off x="5189275" y="3342154"/>
            <a:ext cx="2621684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WEIGHT + METABOLIC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89275" y="3603346"/>
            <a:ext cx="1947672" cy="246221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400" dirty="0"/>
              <a:t>Pooled single-arm %TWL:</a:t>
            </a:r>
          </a:p>
          <a:p>
            <a:r>
              <a:rPr sz="1400" dirty="0"/>
              <a:t>35.9% (95% CI 33.3–38.5)</a:t>
            </a:r>
          </a:p>
          <a:p>
            <a:endParaRPr sz="1400" dirty="0"/>
          </a:p>
          <a:p>
            <a:r>
              <a:rPr sz="1400" dirty="0"/>
              <a:t>T2DM remission:</a:t>
            </a:r>
          </a:p>
          <a:p>
            <a:r>
              <a:rPr sz="1400" dirty="0"/>
              <a:t>91% pooled probability (95% CI 85–96)</a:t>
            </a:r>
          </a:p>
          <a:p>
            <a:endParaRPr sz="1400" dirty="0"/>
          </a:p>
          <a:p>
            <a:r>
              <a:rPr sz="1400" dirty="0"/>
              <a:t>Dyslipidemia remission:</a:t>
            </a:r>
          </a:p>
          <a:p>
            <a:r>
              <a:rPr sz="1400" dirty="0"/>
              <a:t>91% (95% CI 84–96)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53241" y="3342154"/>
            <a:ext cx="2240280" cy="2692812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200"/>
          </a:p>
        </p:txBody>
      </p:sp>
      <p:sp>
        <p:nvSpPr>
          <p:cNvPr id="15" name="TextBox 14"/>
          <p:cNvSpPr txBox="1"/>
          <p:nvPr/>
        </p:nvSpPr>
        <p:spPr>
          <a:xfrm>
            <a:off x="7588528" y="3355397"/>
            <a:ext cx="1947672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1100" b="1">
                <a:solidFill>
                  <a:srgbClr val="0096A0"/>
                </a:solidFill>
                <a:latin typeface="Aptos"/>
              </a:defRPr>
            </a:lvl1pPr>
          </a:lstStyle>
          <a:p>
            <a:r>
              <a:rPr dirty="0"/>
              <a:t>SAFETY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26393" y="3603346"/>
            <a:ext cx="2093976" cy="203132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400" dirty="0"/>
              <a:t>Reoperations: 99/1,698 (5.8%)</a:t>
            </a:r>
          </a:p>
          <a:p>
            <a:r>
              <a:rPr sz="1400" dirty="0"/>
              <a:t>Median follow-up: 12 months</a:t>
            </a:r>
          </a:p>
          <a:p>
            <a:endParaRPr sz="1400" dirty="0"/>
          </a:p>
          <a:p>
            <a:endParaRPr sz="1400" dirty="0"/>
          </a:p>
          <a:p>
            <a:r>
              <a:rPr sz="1400" dirty="0"/>
              <a:t>→ Long-term safety remains inadequately characterized.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5416" y="6211669"/>
            <a:ext cx="11032292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b="1"/>
            </a:lvl1pPr>
          </a:lstStyle>
          <a:p>
            <a:r>
              <a:rPr dirty="0"/>
              <a:t>SASI shows substantial metabolic efficacy, but the current comparative evidence is too small, heterogeneous</a:t>
            </a:r>
            <a:r>
              <a:rPr lang="it-IT" dirty="0"/>
              <a:t>.</a:t>
            </a:r>
            <a:r>
              <a:rPr dirty="0"/>
              <a:t> </a:t>
            </a:r>
            <a:r>
              <a:rPr lang="it-IT" dirty="0"/>
              <a:t>L</a:t>
            </a:r>
            <a:r>
              <a:rPr dirty="0" err="1"/>
              <a:t>ong</a:t>
            </a:r>
            <a:r>
              <a:rPr dirty="0"/>
              <a:t>-term RCT data are still needed.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97389976-C73F-FC9F-C4D0-A997F1AD67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499" y="1179710"/>
            <a:ext cx="5221001" cy="188710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096A0"/>
                </a:solidFill>
                <a:latin typeface="Aptos"/>
              </a:rPr>
              <a:t>THE 10-YEAR 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232B34"/>
                </a:solidFill>
                <a:latin typeface="Aptos"/>
              </a:rPr>
              <a:t>What should every bariatric surgeon care about at year 10?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9680" y="1340753"/>
            <a:ext cx="969264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dirty="0">
                <a:solidFill>
                  <a:srgbClr val="5F6C78"/>
                </a:solidFill>
                <a:latin typeface="Aptos"/>
              </a:rPr>
              <a:t>Weight loss alone is an incomplete endpoint.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41120" y="1797953"/>
            <a:ext cx="2971800" cy="160020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87424" y="1925969"/>
            <a:ext cx="267919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96A0"/>
                </a:solidFill>
                <a:latin typeface="Aptos"/>
              </a:rPr>
              <a:t>WEIGHT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7424" y="2328305"/>
            <a:ext cx="2679192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B34"/>
                </a:solidFill>
                <a:latin typeface="Aptos"/>
              </a:rPr>
              <a:t>Durability
Weight regain
Body composition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87239" y="1797953"/>
            <a:ext cx="2971800" cy="160020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33543" y="1925969"/>
            <a:ext cx="267919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07E36"/>
                </a:solidFill>
                <a:latin typeface="Aptos"/>
              </a:rPr>
              <a:t>METABOLIC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33543" y="2328305"/>
            <a:ext cx="2679192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B34"/>
                </a:solidFill>
                <a:latin typeface="Aptos"/>
              </a:rPr>
              <a:t>Diabetes
Hypertension
Lipids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33359" y="1797953"/>
            <a:ext cx="2971800" cy="160020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79663" y="1925969"/>
            <a:ext cx="267919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96A0"/>
                </a:solidFill>
                <a:latin typeface="Aptos"/>
              </a:rPr>
              <a:t>GI PHYSIOLOGY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79663" y="2328305"/>
            <a:ext cx="2679192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B34"/>
                </a:solidFill>
                <a:latin typeface="Aptos"/>
              </a:rPr>
              <a:t>GERD
Bile reflux
Ulcer
Dumping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341120" y="3672473"/>
            <a:ext cx="2971800" cy="160020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487424" y="3800489"/>
            <a:ext cx="267919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07E36"/>
                </a:solidFill>
                <a:latin typeface="Aptos"/>
              </a:rPr>
              <a:t>NUTRITION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7424" y="4202825"/>
            <a:ext cx="2679192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B34"/>
                </a:solidFill>
                <a:latin typeface="Aptos"/>
              </a:rPr>
              <a:t>Protein
Iron / B12
Fat-soluble vitamins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87239" y="3672473"/>
            <a:ext cx="2971800" cy="160020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33543" y="3800489"/>
            <a:ext cx="267919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96A0"/>
                </a:solidFill>
                <a:latin typeface="Aptos"/>
              </a:rPr>
              <a:t>REVISION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33543" y="4202825"/>
            <a:ext cx="2679192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B34"/>
                </a:solidFill>
                <a:latin typeface="Aptos"/>
              </a:rPr>
              <a:t>Why was the patient revised?
Was it preventable?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833359" y="3672473"/>
            <a:ext cx="2971800" cy="160020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979663" y="3800489"/>
            <a:ext cx="267919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F07E36"/>
                </a:solidFill>
                <a:latin typeface="Aptos"/>
              </a:rPr>
              <a:t>SURVEILLANCE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79663" y="4202825"/>
            <a:ext cx="2679192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B34"/>
                </a:solidFill>
                <a:latin typeface="Aptos"/>
              </a:rPr>
              <a:t>Can we still investigate the stomach and oesophagus?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69720" y="5592713"/>
            <a:ext cx="9144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232B34"/>
                </a:solidFill>
                <a:latin typeface="Aptos"/>
              </a:rPr>
              <a:t>Long-term success = efficacy − complications − nutritional burden − revisional burden.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096A0"/>
                </a:solidFill>
                <a:latin typeface="Aptos"/>
              </a:rPr>
              <a:t>EVIDENCE HIERARCHY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4462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dirty="0">
                <a:solidFill>
                  <a:srgbClr val="232B34"/>
                </a:solidFill>
                <a:latin typeface="Aptos"/>
              </a:rPr>
              <a:t>Not all “data” are equal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5032" y="1733504"/>
            <a:ext cx="9692640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0" dirty="0">
                <a:solidFill>
                  <a:srgbClr val="5F6C78"/>
                </a:solidFill>
                <a:latin typeface="Aptos"/>
              </a:rPr>
              <a:t>Duration matters but design, follow-up completeness and standardization matter too.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516472" y="2190704"/>
            <a:ext cx="2148840" cy="237744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662776" y="2318720"/>
            <a:ext cx="1856232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374D81"/>
                </a:solidFill>
                <a:latin typeface="Aptos"/>
              </a:rPr>
              <a:t>LEVEL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2776" y="2721056"/>
            <a:ext cx="1856232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232B34"/>
                </a:solidFill>
                <a:latin typeface="Aptos"/>
              </a:rPr>
              <a:t>Randomized comparative evidence
Best for causal inference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02472" y="2190704"/>
            <a:ext cx="2148840" cy="237744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948776" y="2318720"/>
            <a:ext cx="1856232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0096A0"/>
                </a:solidFill>
                <a:latin typeface="Aptos"/>
              </a:rPr>
              <a:t>LEVEL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48776" y="2721056"/>
            <a:ext cx="1856232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32B34"/>
                </a:solidFill>
                <a:latin typeface="Aptos"/>
              </a:rPr>
              <a:t>Prospective / multicenter cohorts
Strong external validity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8472" y="2190704"/>
            <a:ext cx="2148840" cy="237744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234776" y="2318720"/>
            <a:ext cx="1856232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FF0000"/>
                </a:solidFill>
                <a:latin typeface="Aptos"/>
              </a:rPr>
              <a:t>LEVEL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34776" y="2721056"/>
            <a:ext cx="1856232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32B34"/>
                </a:solidFill>
                <a:latin typeface="Aptos"/>
              </a:rPr>
              <a:t>Retrospective matched cohorts
Useful, but selection bias remains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74472" y="2190704"/>
            <a:ext cx="2148840" cy="2377440"/>
          </a:xfrm>
          <a:prstGeom prst="roundRect">
            <a:avLst/>
          </a:prstGeom>
          <a:solidFill>
            <a:srgbClr val="F3F6F7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20776" y="2318720"/>
            <a:ext cx="1856232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FFC000"/>
                </a:solidFill>
                <a:latin typeface="Aptos"/>
              </a:rPr>
              <a:t>LEVEL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20776" y="2721056"/>
            <a:ext cx="1856232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32B34"/>
                </a:solidFill>
                <a:latin typeface="Aptos"/>
              </a:rPr>
              <a:t>Single-arm series
Hypothesis-generating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45072" y="5162504"/>
            <a:ext cx="914400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dirty="0">
                <a:solidFill>
                  <a:srgbClr val="232B34"/>
                </a:solidFill>
                <a:latin typeface="Aptos"/>
              </a:rPr>
              <a:t>Current landscape: RYGB has the deepest track record; OAGB and SADI-S now have meaningful 5</a:t>
            </a:r>
            <a:r>
              <a:rPr lang="it-IT" sz="1600" b="1" dirty="0">
                <a:solidFill>
                  <a:srgbClr val="232B34"/>
                </a:solidFill>
                <a:latin typeface="Aptos"/>
              </a:rPr>
              <a:t>/10</a:t>
            </a:r>
            <a:r>
              <a:rPr sz="1600" b="1" dirty="0">
                <a:solidFill>
                  <a:srgbClr val="232B34"/>
                </a:solidFill>
                <a:latin typeface="Aptos"/>
              </a:rPr>
              <a:t>-year comparative evidence; TB/SASI remain less mature.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096A0"/>
                </a:solidFill>
                <a:latin typeface="Aptos"/>
              </a:rPr>
              <a:t>DECISION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232B34"/>
                </a:solidFill>
                <a:latin typeface="Aptos"/>
              </a:rPr>
              <a:t>How we translate the evidence into a patient-specific choice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143000" cy="594360"/>
          </a:xfrm>
          <a:prstGeom prst="roundRect">
            <a:avLst/>
          </a:prstGeom>
          <a:solidFill>
            <a:srgbClr val="9CCEC7"/>
          </a:solidFill>
          <a:ln>
            <a:solidFill>
              <a:srgbClr val="009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highlight>
                <a:srgbClr val="00FF00"/>
              </a:highligh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847088"/>
            <a:ext cx="1143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STEP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682496"/>
            <a:ext cx="75895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B34"/>
                </a:solidFill>
                <a:latin typeface="Aptos"/>
              </a:rPr>
              <a:t>Severe GERD / Barrett’s?
→ Favor RYGB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532888"/>
            <a:ext cx="1143000" cy="594360"/>
          </a:xfrm>
          <a:prstGeom prst="roundRect">
            <a:avLst/>
          </a:prstGeom>
          <a:solidFill>
            <a:srgbClr val="9CCEC7"/>
          </a:solidFill>
          <a:ln>
            <a:solidFill>
              <a:srgbClr val="009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0080" y="2688336"/>
            <a:ext cx="1143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STEP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5960" y="2523744"/>
            <a:ext cx="75895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B34"/>
                </a:solidFill>
                <a:latin typeface="Aptos"/>
              </a:rPr>
              <a:t>No dominant reflux + need for powerful, durable metabolic effect?
→ OAGB becomes highly attractive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374136"/>
            <a:ext cx="1143000" cy="594360"/>
          </a:xfrm>
          <a:prstGeom prst="roundRect">
            <a:avLst/>
          </a:prstGeom>
          <a:solidFill>
            <a:srgbClr val="9CCEC7"/>
          </a:solidFill>
          <a:ln>
            <a:solidFill>
              <a:srgbClr val="009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3529584"/>
            <a:ext cx="1143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STEP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3364992"/>
            <a:ext cx="758952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dirty="0">
                <a:solidFill>
                  <a:srgbClr val="232B34"/>
                </a:solidFill>
                <a:latin typeface="Aptos"/>
              </a:rPr>
              <a:t>Extreme obesity + maximal metabolic target + excellent follow-up?
→ Consider </a:t>
            </a:r>
            <a:r>
              <a:rPr lang="it-IT" sz="1300" b="0" dirty="0">
                <a:solidFill>
                  <a:srgbClr val="232B34"/>
                </a:solidFill>
                <a:latin typeface="Aptos"/>
              </a:rPr>
              <a:t>OAGB / </a:t>
            </a:r>
            <a:r>
              <a:rPr sz="1300" b="0" dirty="0">
                <a:solidFill>
                  <a:srgbClr val="232B34"/>
                </a:solidFill>
                <a:latin typeface="Aptos"/>
              </a:rPr>
              <a:t>SADI / 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215384"/>
            <a:ext cx="1143000" cy="594360"/>
          </a:xfrm>
          <a:prstGeom prst="roundRect">
            <a:avLst/>
          </a:prstGeom>
          <a:solidFill>
            <a:srgbClr val="9CCEC7"/>
          </a:solidFill>
          <a:ln>
            <a:solidFill>
              <a:srgbClr val="009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" y="4370832"/>
            <a:ext cx="1143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STEP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65960" y="4206240"/>
            <a:ext cx="75895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B34"/>
                </a:solidFill>
                <a:latin typeface="Aptos"/>
              </a:rPr>
              <a:t>Selected metabolic phenotype + high adherence + experienced center?
→ TB / SASI may be considered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056632"/>
            <a:ext cx="1143000" cy="594360"/>
          </a:xfrm>
          <a:prstGeom prst="roundRect">
            <a:avLst/>
          </a:prstGeom>
          <a:solidFill>
            <a:srgbClr val="9CCEC7"/>
          </a:solidFill>
          <a:ln>
            <a:solidFill>
              <a:srgbClr val="0096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" y="5212080"/>
            <a:ext cx="11430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STEP 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65960" y="5047488"/>
            <a:ext cx="758952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232B34"/>
                </a:solidFill>
                <a:latin typeface="Aptos"/>
              </a:rPr>
              <a:t>Can this patient safely live with this anatomy for the next 10–20 years?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096A0"/>
                </a:solidFill>
                <a:latin typeface="Aptos"/>
              </a:rPr>
              <a:t>THE ANSWER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576072"/>
            <a:ext cx="9784080" cy="7498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232B34"/>
                </a:solidFill>
                <a:latin typeface="Aptos"/>
              </a:rPr>
              <a:t>So… is two better than one?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91440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938528"/>
            <a:ext cx="9144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>
                <a:solidFill>
                  <a:srgbClr val="0096A0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2450592"/>
            <a:ext cx="76809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28800" y="1847088"/>
            <a:ext cx="23774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32B34"/>
                </a:solidFill>
                <a:latin typeface="Aptos"/>
              </a:rPr>
              <a:t>Two anastomoses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51960" y="1850097"/>
            <a:ext cx="711708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5F6C78"/>
                </a:solidFill>
                <a:latin typeface="Aptos"/>
              </a:rPr>
              <a:t>can buy physiological control</a:t>
            </a:r>
            <a:r>
              <a:rPr lang="it-IT" sz="1500" b="0" dirty="0">
                <a:solidFill>
                  <a:srgbClr val="5F6C78"/>
                </a:solidFill>
                <a:latin typeface="Aptos"/>
              </a:rPr>
              <a:t>,</a:t>
            </a:r>
            <a:r>
              <a:rPr sz="1500" b="0" dirty="0">
                <a:solidFill>
                  <a:srgbClr val="5F6C78"/>
                </a:solidFill>
                <a:latin typeface="Aptos"/>
              </a:rPr>
              <a:t> especially reflux control</a:t>
            </a:r>
            <a:r>
              <a:rPr lang="it-IT" sz="1500" b="0" dirty="0">
                <a:solidFill>
                  <a:srgbClr val="5F6C78"/>
                </a:solidFill>
                <a:latin typeface="Aptos"/>
              </a:rPr>
              <a:t>, </a:t>
            </a:r>
            <a:r>
              <a:rPr sz="1500" b="0" dirty="0">
                <a:solidFill>
                  <a:srgbClr val="5F6C78"/>
                </a:solidFill>
                <a:latin typeface="Aptos"/>
              </a:rPr>
              <a:t>at the cost of complexity.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063240"/>
            <a:ext cx="91440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D9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3172968"/>
            <a:ext cx="91440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>
                <a:solidFill>
                  <a:srgbClr val="F07E36"/>
                </a:solidFill>
                <a:latin typeface="Apto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685032"/>
            <a:ext cx="768096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828800" y="3081528"/>
            <a:ext cx="23774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32B34"/>
                </a:solidFill>
                <a:latin typeface="Aptos"/>
              </a:rPr>
              <a:t>One anastomosis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1959" y="3017520"/>
            <a:ext cx="7602189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>
                <a:solidFill>
                  <a:srgbClr val="5F6C78"/>
                </a:solidFill>
                <a:latin typeface="Aptos"/>
              </a:rPr>
              <a:t>can buy simplicity without sacrificing efficacy</a:t>
            </a:r>
            <a:r>
              <a:rPr lang="it-IT" sz="1500" b="0" dirty="0">
                <a:solidFill>
                  <a:srgbClr val="5F6C78"/>
                </a:solidFill>
                <a:latin typeface="Aptos"/>
              </a:rPr>
              <a:t>,</a:t>
            </a:r>
            <a:r>
              <a:rPr sz="1500" b="0" dirty="0">
                <a:solidFill>
                  <a:srgbClr val="5F6C78"/>
                </a:solidFill>
                <a:latin typeface="Aptos"/>
              </a:rPr>
              <a:t> if we actively manage its specific long-term risks.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39905" y="4460372"/>
            <a:ext cx="8961120" cy="3539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700" b="1" dirty="0">
                <a:solidFill>
                  <a:srgbClr val="232B34"/>
                </a:solidFill>
                <a:latin typeface="Aptos"/>
              </a:rPr>
              <a:t>The number of anastomoses is not the endpoint.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56032"/>
            <a:ext cx="2743200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0096A0"/>
                </a:solidFill>
                <a:latin typeface="Aptos"/>
              </a:rPr>
              <a:t>TAKE-HOME MESSAGE</a:t>
            </a:r>
            <a:r>
              <a:rPr lang="it-IT" sz="1100" b="1" dirty="0" err="1">
                <a:solidFill>
                  <a:srgbClr val="0096A0"/>
                </a:solidFill>
                <a:latin typeface="Aptos"/>
              </a:rPr>
              <a:t>S</a:t>
            </a:r>
            <a:endParaRPr sz="1100" b="1" dirty="0">
              <a:solidFill>
                <a:srgbClr val="0096A0"/>
              </a:solidFill>
              <a:latin typeface="Aptos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644899F-D0BA-D98A-EB6F-F4F7A11BB21C}"/>
              </a:ext>
            </a:extLst>
          </p:cNvPr>
          <p:cNvSpPr txBox="1"/>
          <p:nvPr/>
        </p:nvSpPr>
        <p:spPr>
          <a:xfrm>
            <a:off x="719254" y="1351068"/>
            <a:ext cx="10220092" cy="54014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defPPr rtl="0">
              <a:defRPr lang="it-it"/>
            </a:defPPr>
            <a:lvl1pPr>
              <a:defRPr sz="2300" b="1">
                <a:solidFill>
                  <a:srgbClr val="232B34"/>
                </a:solidFill>
                <a:latin typeface="Apto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Fewer </a:t>
            </a:r>
            <a:r>
              <a:rPr lang="it-IT" dirty="0" err="1"/>
              <a:t>anastomoses</a:t>
            </a:r>
            <a:r>
              <a:rPr lang="it-IT" dirty="0"/>
              <a:t> reduce technical </a:t>
            </a:r>
            <a:r>
              <a:rPr lang="it-IT" dirty="0" err="1"/>
              <a:t>complexity</a:t>
            </a:r>
            <a:r>
              <a:rPr lang="it-IT" dirty="0"/>
              <a:t>,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necessarily</a:t>
            </a:r>
            <a:r>
              <a:rPr lang="it-IT" dirty="0"/>
              <a:t> long-</a:t>
            </a:r>
            <a:r>
              <a:rPr lang="it-IT" dirty="0" err="1"/>
              <a:t>term</a:t>
            </a:r>
            <a:r>
              <a:rPr lang="it-IT" dirty="0"/>
              <a:t> risk.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In general, one </a:t>
            </a:r>
            <a:r>
              <a:rPr lang="it-IT" dirty="0" err="1"/>
              <a:t>anastomosis</a:t>
            </a:r>
            <a:r>
              <a:rPr lang="it-IT" dirty="0"/>
              <a:t> </a:t>
            </a:r>
            <a:r>
              <a:rPr lang="it-IT" dirty="0" err="1"/>
              <a:t>procedures</a:t>
            </a:r>
            <a:r>
              <a:rPr lang="it-IT" dirty="0"/>
              <a:t> </a:t>
            </a:r>
            <a:r>
              <a:rPr lang="it-IT" dirty="0" err="1"/>
              <a:t>seem</a:t>
            </a:r>
            <a:r>
              <a:rPr lang="it-IT" dirty="0"/>
              <a:t> to favor bile </a:t>
            </a:r>
            <a:r>
              <a:rPr lang="it-IT" dirty="0" err="1"/>
              <a:t>reflux</a:t>
            </a:r>
            <a:r>
              <a:rPr lang="it-IT" dirty="0"/>
              <a:t> </a:t>
            </a:r>
            <a:r>
              <a:rPr lang="it-IT" dirty="0" err="1"/>
              <a:t>while</a:t>
            </a:r>
            <a:r>
              <a:rPr lang="it-IT" dirty="0"/>
              <a:t> </a:t>
            </a:r>
            <a:r>
              <a:rPr lang="it-IT" dirty="0" err="1"/>
              <a:t>conversely</a:t>
            </a:r>
            <a:r>
              <a:rPr lang="it-IT" dirty="0"/>
              <a:t> </a:t>
            </a:r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anastomoses</a:t>
            </a:r>
            <a:r>
              <a:rPr lang="it-IT" dirty="0"/>
              <a:t> favor </a:t>
            </a:r>
            <a:r>
              <a:rPr lang="it-IT" dirty="0" err="1"/>
              <a:t>internal</a:t>
            </a:r>
            <a:r>
              <a:rPr lang="it-IT" dirty="0"/>
              <a:t> </a:t>
            </a:r>
            <a:r>
              <a:rPr lang="it-IT" dirty="0" err="1"/>
              <a:t>hernias</a:t>
            </a:r>
            <a:r>
              <a:rPr lang="it-IT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err="1"/>
              <a:t>Durable</a:t>
            </a:r>
            <a:r>
              <a:rPr lang="it-IT" dirty="0"/>
              <a:t> </a:t>
            </a:r>
            <a:r>
              <a:rPr lang="it-IT" dirty="0" err="1"/>
              <a:t>efficacy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possible</a:t>
            </a:r>
            <a:r>
              <a:rPr lang="it-IT" dirty="0"/>
              <a:t>, </a:t>
            </a:r>
            <a:r>
              <a:rPr lang="it-IT" dirty="0" err="1"/>
              <a:t>but</a:t>
            </a:r>
            <a:r>
              <a:rPr lang="it-IT" dirty="0"/>
              <a:t> </a:t>
            </a:r>
            <a:r>
              <a:rPr lang="it-IT" dirty="0" err="1"/>
              <a:t>nutritional</a:t>
            </a:r>
            <a:r>
              <a:rPr lang="it-IT" dirty="0"/>
              <a:t> and </a:t>
            </a:r>
            <a:r>
              <a:rPr lang="it-IT" dirty="0" err="1"/>
              <a:t>reflux</a:t>
            </a:r>
            <a:r>
              <a:rPr lang="it-IT" dirty="0"/>
              <a:t> trade-</a:t>
            </a:r>
            <a:r>
              <a:rPr lang="it-IT" dirty="0" err="1"/>
              <a:t>offs</a:t>
            </a:r>
            <a:r>
              <a:rPr lang="it-IT" dirty="0"/>
              <a:t> </a:t>
            </a:r>
            <a:r>
              <a:rPr lang="it-IT" dirty="0" err="1"/>
              <a:t>remain</a:t>
            </a:r>
            <a:r>
              <a:rPr lang="it-IT" dirty="0"/>
              <a:t> </a:t>
            </a:r>
            <a:r>
              <a:rPr lang="it-IT" dirty="0" err="1"/>
              <a:t>crucial</a:t>
            </a:r>
            <a:r>
              <a:rPr lang="it-IT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 err="1"/>
              <a:t>Surgical</a:t>
            </a:r>
            <a:r>
              <a:rPr lang="it-IT" dirty="0"/>
              <a:t> </a:t>
            </a:r>
            <a:r>
              <a:rPr lang="it-IT" dirty="0" err="1"/>
              <a:t>configuration</a:t>
            </a:r>
            <a:r>
              <a:rPr lang="it-IT" dirty="0"/>
              <a:t> can be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important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the procedure </a:t>
            </a:r>
            <a:r>
              <a:rPr lang="it-IT" dirty="0" err="1"/>
              <a:t>itself</a:t>
            </a:r>
            <a:r>
              <a:rPr lang="it-IT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Long-</a:t>
            </a:r>
            <a:r>
              <a:rPr lang="it-IT" dirty="0" err="1"/>
              <a:t>term</a:t>
            </a:r>
            <a:r>
              <a:rPr lang="it-IT" dirty="0"/>
              <a:t> </a:t>
            </a:r>
            <a:r>
              <a:rPr lang="it-IT" dirty="0" err="1"/>
              <a:t>evidence</a:t>
            </a:r>
            <a:r>
              <a:rPr lang="it-IT" dirty="0"/>
              <a:t> </a:t>
            </a:r>
            <a:r>
              <a:rPr lang="it-IT" dirty="0" err="1"/>
              <a:t>still</a:t>
            </a:r>
            <a:r>
              <a:rPr lang="it-IT" dirty="0"/>
              <a:t> </a:t>
            </a:r>
            <a:r>
              <a:rPr lang="it-IT" dirty="0" err="1"/>
              <a:t>favors</a:t>
            </a:r>
            <a:r>
              <a:rPr lang="it-IT" dirty="0"/>
              <a:t> </a:t>
            </a:r>
            <a:r>
              <a:rPr lang="it-IT" dirty="0" err="1"/>
              <a:t>established</a:t>
            </a:r>
            <a:r>
              <a:rPr lang="it-IT" dirty="0"/>
              <a:t> </a:t>
            </a:r>
            <a:r>
              <a:rPr lang="it-IT" dirty="0" err="1"/>
              <a:t>procedures</a:t>
            </a:r>
            <a:r>
              <a:rPr lang="it-IT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/>
              <a:t>The best </a:t>
            </a:r>
            <a:r>
              <a:rPr lang="it-IT" dirty="0" err="1"/>
              <a:t>operation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the one with the best benefit–risk balance for the </a:t>
            </a:r>
            <a:r>
              <a:rPr lang="it-IT" dirty="0" err="1"/>
              <a:t>patient</a:t>
            </a:r>
            <a:r>
              <a:rPr lang="it-IT" dirty="0"/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F7035-BD66-3F8D-D72D-6AF05C18B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id="{D3D7D820-E867-CFF0-05F4-0F76BA587A35}"/>
              </a:ext>
            </a:extLst>
          </p:cNvPr>
          <p:cNvSpPr txBox="1"/>
          <p:nvPr/>
        </p:nvSpPr>
        <p:spPr>
          <a:xfrm>
            <a:off x="5842611" y="2780406"/>
            <a:ext cx="5196289" cy="37548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it-IT" sz="3400" b="1" dirty="0">
                <a:solidFill>
                  <a:srgbClr val="232B34"/>
                </a:solidFill>
                <a:latin typeface="Aptos"/>
              </a:rPr>
              <a:t>Thank </a:t>
            </a:r>
            <a:r>
              <a:rPr lang="it-IT" sz="3400" b="1" dirty="0" err="1">
                <a:solidFill>
                  <a:srgbClr val="232B34"/>
                </a:solidFill>
                <a:latin typeface="Aptos"/>
              </a:rPr>
              <a:t>you</a:t>
            </a:r>
            <a:r>
              <a:rPr lang="it-IT" sz="3400" b="1" dirty="0">
                <a:solidFill>
                  <a:srgbClr val="232B34"/>
                </a:solidFill>
                <a:latin typeface="Aptos"/>
              </a:rPr>
              <a:t>!</a:t>
            </a:r>
          </a:p>
          <a:p>
            <a:pPr algn="l"/>
            <a:endParaRPr lang="it-IT" sz="3400" b="1" dirty="0">
              <a:solidFill>
                <a:srgbClr val="232B34"/>
              </a:solidFill>
              <a:latin typeface="Aptos"/>
            </a:endParaRPr>
          </a:p>
          <a:p>
            <a:pPr algn="l"/>
            <a:endParaRPr lang="it-IT" sz="3400" b="1" dirty="0">
              <a:solidFill>
                <a:srgbClr val="232B34"/>
              </a:solidFill>
              <a:latin typeface="Aptos"/>
            </a:endParaRPr>
          </a:p>
          <a:p>
            <a:pPr algn="l"/>
            <a:endParaRPr lang="it-IT" sz="3400" b="1" dirty="0">
              <a:solidFill>
                <a:srgbClr val="232B34"/>
              </a:solidFill>
              <a:latin typeface="Aptos"/>
            </a:endParaRPr>
          </a:p>
          <a:p>
            <a:pPr algn="l"/>
            <a:endParaRPr lang="it-IT" sz="3400" b="1" dirty="0">
              <a:solidFill>
                <a:srgbClr val="232B34"/>
              </a:solidFill>
              <a:latin typeface="Aptos"/>
            </a:endParaRPr>
          </a:p>
          <a:p>
            <a:pPr algn="l"/>
            <a:endParaRPr lang="it-IT" sz="3400" b="1" dirty="0">
              <a:solidFill>
                <a:srgbClr val="232B34"/>
              </a:solidFill>
              <a:latin typeface="Aptos"/>
            </a:endParaRPr>
          </a:p>
          <a:p>
            <a:pPr algn="ctr"/>
            <a:r>
              <a:rPr lang="it-IT" sz="2800" b="1" dirty="0" err="1">
                <a:latin typeface="Aptos"/>
              </a:rPr>
              <a:t>mario.musella@unina.it</a:t>
            </a:r>
            <a:endParaRPr sz="2800" b="1" dirty="0">
              <a:latin typeface="Apto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B4FE78B-9DDA-E5D9-F0FD-94D45E466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475" y="122180"/>
            <a:ext cx="3739056" cy="560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47700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466</TotalTime>
  <Words>2786</Words>
  <Application>Microsoft Macintosh PowerPoint</Application>
  <PresentationFormat>Widescreen</PresentationFormat>
  <Paragraphs>446</Paragraphs>
  <Slides>30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5" baseType="lpstr">
      <vt:lpstr>Aptos</vt:lpstr>
      <vt:lpstr>Arial</vt:lpstr>
      <vt:lpstr>Calibri</vt:lpstr>
      <vt:lpstr>Wingdings</vt:lpstr>
      <vt:lpstr>RetrospectVTI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Mario Musella</cp:lastModifiedBy>
  <cp:revision>32</cp:revision>
  <dcterms:created xsi:type="dcterms:W3CDTF">2022-02-27T17:36:31Z</dcterms:created>
  <dcterms:modified xsi:type="dcterms:W3CDTF">2026-09-18T11:11:15Z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2ad0b24d-6422-44b0-b3de-abb3a9e8c81a_Enabled">
    <vt:lpwstr>true</vt:lpwstr>
  </property>
  <property fmtid="{D5CDD505-2E9C-101B-9397-08002B2CF9AE}" pid="4" name="MSIP_Label_2ad0b24d-6422-44b0-b3de-abb3a9e8c81a_SetDate">
    <vt:lpwstr>2026-09-12T14:25:43Z</vt:lpwstr>
  </property>
  <property fmtid="{D5CDD505-2E9C-101B-9397-08002B2CF9AE}" pid="5" name="MSIP_Label_2ad0b24d-6422-44b0-b3de-abb3a9e8c81a_Method">
    <vt:lpwstr>Standard</vt:lpwstr>
  </property>
  <property fmtid="{D5CDD505-2E9C-101B-9397-08002B2CF9AE}" pid="6" name="MSIP_Label_2ad0b24d-6422-44b0-b3de-abb3a9e8c81a_Name">
    <vt:lpwstr>defa4170-0d19-0005-0004-bc88714345d2</vt:lpwstr>
  </property>
  <property fmtid="{D5CDD505-2E9C-101B-9397-08002B2CF9AE}" pid="7" name="MSIP_Label_2ad0b24d-6422-44b0-b3de-abb3a9e8c81a_SiteId">
    <vt:lpwstr>2fcfe26a-bb62-46b0-b1e3-28f9da0c45fd</vt:lpwstr>
  </property>
  <property fmtid="{D5CDD505-2E9C-101B-9397-08002B2CF9AE}" pid="8" name="MSIP_Label_2ad0b24d-6422-44b0-b3de-abb3a9e8c81a_ActionId">
    <vt:lpwstr>39f702e2-d8d6-4508-aaef-ab1e10a4f014</vt:lpwstr>
  </property>
  <property fmtid="{D5CDD505-2E9C-101B-9397-08002B2CF9AE}" pid="9" name="MSIP_Label_2ad0b24d-6422-44b0-b3de-abb3a9e8c81a_ContentBits">
    <vt:lpwstr>0</vt:lpwstr>
  </property>
  <property fmtid="{D5CDD505-2E9C-101B-9397-08002B2CF9AE}" pid="10" name="MSIP_Label_2ad0b24d-6422-44b0-b3de-abb3a9e8c81a_Tag">
    <vt:lpwstr>50, 3, 0, 1</vt:lpwstr>
  </property>
</Properties>
</file>